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7"/>
  </p:handoutMasterIdLst>
  <p:sldIdLst>
    <p:sldId id="455" r:id="rId2"/>
    <p:sldId id="953" r:id="rId3"/>
    <p:sldId id="845" r:id="rId4"/>
    <p:sldId id="1000" r:id="rId5"/>
    <p:sldId id="1001" r:id="rId6"/>
    <p:sldId id="956" r:id="rId7"/>
    <p:sldId id="884" r:id="rId8"/>
    <p:sldId id="971" r:id="rId9"/>
    <p:sldId id="985" r:id="rId10"/>
    <p:sldId id="987" r:id="rId11"/>
    <p:sldId id="988" r:id="rId12"/>
    <p:sldId id="990" r:id="rId13"/>
    <p:sldId id="991" r:id="rId14"/>
    <p:sldId id="993" r:id="rId15"/>
    <p:sldId id="994" r:id="rId16"/>
    <p:sldId id="992" r:id="rId17"/>
    <p:sldId id="1007" r:id="rId18"/>
    <p:sldId id="1023" r:id="rId19"/>
    <p:sldId id="1011" r:id="rId20"/>
    <p:sldId id="1027" r:id="rId21"/>
    <p:sldId id="996" r:id="rId22"/>
    <p:sldId id="1008" r:id="rId23"/>
    <p:sldId id="1014" r:id="rId24"/>
    <p:sldId id="1025" r:id="rId25"/>
    <p:sldId id="8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74"/>
    <a:srgbClr val="03BDAB"/>
    <a:srgbClr val="00AEC0"/>
    <a:srgbClr val="8E09B7"/>
    <a:srgbClr val="000000"/>
    <a:srgbClr val="AB0ED6"/>
    <a:srgbClr val="FF0000"/>
    <a:srgbClr val="0070C0"/>
    <a:srgbClr val="92D050"/>
    <a:srgbClr val="AB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450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CE7C-AB0C-1EFA-0C2B-19E434F22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A0085-1798-FEE2-9765-08F787FFD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9279F-C9A8-439E-B76B-E368D2AD414D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C2D0-70FE-1227-8BFA-DEF74835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413A2-3550-3C62-C8CB-8B585A2379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DFA-744E-4EA7-B991-D1FABEA0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0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4D19E-BDFC-8FF1-8D4C-24E5172F13B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0" y="6004899"/>
            <a:ext cx="12194968" cy="8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.wdp"/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12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22.png"/><Relationship Id="rId7" Type="http://schemas.openxmlformats.org/officeDocument/2006/relationships/image" Target="../media/image362.png"/><Relationship Id="rId12" Type="http://schemas.openxmlformats.org/officeDocument/2006/relationships/image" Target="../media/image51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11" Type="http://schemas.openxmlformats.org/officeDocument/2006/relationships/image" Target="../media/image50.png"/><Relationship Id="rId5" Type="http://schemas.openxmlformats.org/officeDocument/2006/relationships/image" Target="../media/image342.png"/><Relationship Id="rId10" Type="http://schemas.openxmlformats.org/officeDocument/2006/relationships/image" Target="../media/image39.png"/><Relationship Id="rId4" Type="http://schemas.openxmlformats.org/officeDocument/2006/relationships/image" Target="../media/image332.png"/><Relationship Id="rId9" Type="http://schemas.openxmlformats.org/officeDocument/2006/relationships/image" Target="../media/image3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2.png"/><Relationship Id="rId7" Type="http://schemas.openxmlformats.org/officeDocument/2006/relationships/image" Target="../media/image6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42.png"/><Relationship Id="rId7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8.png"/><Relationship Id="rId4" Type="http://schemas.openxmlformats.org/officeDocument/2006/relationships/image" Target="../media/image352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g"/><Relationship Id="rId7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Модель Бліна-Фонга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F888-29D4-70C9-3D00-89681D9E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нормалей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E70C1-CB47-097A-8ECB-8E05C71931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100291" cy="4351337"/>
              </a:xfrm>
            </p:spPr>
            <p:txBody>
              <a:bodyPr/>
              <a:lstStyle/>
              <a:p>
                <a:r>
                  <a:rPr lang="uk-UA" dirty="0"/>
                  <a:t>Отже, у нас карта нормалей, але як ми її застосуємо підчас малювання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uk-UA" dirty="0"/>
                  <a:t>У нас вже є нормаль поверхні об</a:t>
                </a:r>
                <a:r>
                  <a:rPr lang="en-US" dirty="0"/>
                  <a:t>’</a:t>
                </a:r>
                <a:r>
                  <a:rPr lang="uk-UA" dirty="0"/>
                  <a:t>єкта, але як вона впливає на нормалі у карті</a:t>
                </a:r>
                <a:r>
                  <a:rPr lang="en-US" dirty="0"/>
                  <a:t>?</a:t>
                </a:r>
                <a:endParaRPr lang="uk-UA" dirty="0"/>
              </a:p>
              <a:p>
                <a:r>
                  <a:rPr lang="uk-UA" dirty="0"/>
                  <a:t>Розглянемо деякі приклади у двох вимірах</a:t>
                </a:r>
              </a:p>
              <a:p>
                <a:pPr lvl="1"/>
                <a:r>
                  <a:rPr lang="uk-UA" dirty="0"/>
                  <a:t>Скажімо, що у нас є плоска поверхня, чия нормаль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uk-UA" dirty="0"/>
                  <a:t> вказує у напярмку осі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uk-UA" dirty="0"/>
                  <a:t>А що відбудеться, коли обернемо поверхню</a:t>
                </a:r>
                <a:r>
                  <a:rPr lang="en-US" dirty="0"/>
                  <a:t>?</a:t>
                </a:r>
                <a:endParaRPr lang="uk-UA" dirty="0"/>
              </a:p>
              <a:p>
                <a:pPr lvl="1"/>
                <a:r>
                  <a:rPr lang="uk-UA" dirty="0"/>
                  <a:t>Ми б хотіли, щоб нормалі від карти також обернулися зі поверхнею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E70C1-CB47-097A-8ECB-8E05C71931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100291" cy="4351337"/>
              </a:xfrm>
              <a:blipFill>
                <a:blip r:embed="rId2"/>
                <a:stretch>
                  <a:fillRect l="-239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4F63EC-F3FD-6B41-A492-E10A2ECE8BCC}"/>
              </a:ext>
            </a:extLst>
          </p:cNvPr>
          <p:cNvCxnSpPr>
            <a:cxnSpLocks/>
          </p:cNvCxnSpPr>
          <p:nvPr/>
        </p:nvCxnSpPr>
        <p:spPr>
          <a:xfrm flipH="1">
            <a:off x="10507386" y="1942775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F93589-90F8-7034-A9EE-E6A38F213EEA}"/>
              </a:ext>
            </a:extLst>
          </p:cNvPr>
          <p:cNvCxnSpPr>
            <a:cxnSpLocks/>
          </p:cNvCxnSpPr>
          <p:nvPr/>
        </p:nvCxnSpPr>
        <p:spPr>
          <a:xfrm>
            <a:off x="10961577" y="1838664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8A805A-55D3-3063-D686-93A55049387A}"/>
              </a:ext>
            </a:extLst>
          </p:cNvPr>
          <p:cNvCxnSpPr>
            <a:cxnSpLocks/>
          </p:cNvCxnSpPr>
          <p:nvPr/>
        </p:nvCxnSpPr>
        <p:spPr>
          <a:xfrm>
            <a:off x="10509391" y="1849692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BEC4D8-929F-D298-45ED-4B659C97457D}"/>
              </a:ext>
            </a:extLst>
          </p:cNvPr>
          <p:cNvCxnSpPr>
            <a:cxnSpLocks/>
          </p:cNvCxnSpPr>
          <p:nvPr/>
        </p:nvCxnSpPr>
        <p:spPr>
          <a:xfrm flipH="1">
            <a:off x="10041163" y="1940769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838AB7-A46A-B67D-CF4D-22F25ED3BFAB}"/>
              </a:ext>
            </a:extLst>
          </p:cNvPr>
          <p:cNvCxnSpPr>
            <a:cxnSpLocks/>
          </p:cNvCxnSpPr>
          <p:nvPr/>
        </p:nvCxnSpPr>
        <p:spPr>
          <a:xfrm>
            <a:off x="10043168" y="1847686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F7A27C-3122-2C9F-C05C-DC11ADD771BC}"/>
              </a:ext>
            </a:extLst>
          </p:cNvPr>
          <p:cNvCxnSpPr>
            <a:cxnSpLocks/>
          </p:cNvCxnSpPr>
          <p:nvPr/>
        </p:nvCxnSpPr>
        <p:spPr>
          <a:xfrm flipH="1">
            <a:off x="9594489" y="1944941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AA0D5-3F13-5668-475B-7668637E4818}"/>
              </a:ext>
            </a:extLst>
          </p:cNvPr>
          <p:cNvCxnSpPr>
            <a:cxnSpLocks/>
          </p:cNvCxnSpPr>
          <p:nvPr/>
        </p:nvCxnSpPr>
        <p:spPr>
          <a:xfrm>
            <a:off x="9596494" y="1845680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69A0FA-0E82-ADB7-8BB9-4DAF5B01C0EC}"/>
              </a:ext>
            </a:extLst>
          </p:cNvPr>
          <p:cNvCxnSpPr>
            <a:cxnSpLocks/>
          </p:cNvCxnSpPr>
          <p:nvPr/>
        </p:nvCxnSpPr>
        <p:spPr>
          <a:xfrm flipH="1">
            <a:off x="9147818" y="1944779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CF065-FFB7-DB85-9CC2-DED7367E23AC}"/>
              </a:ext>
            </a:extLst>
          </p:cNvPr>
          <p:cNvCxnSpPr>
            <a:cxnSpLocks/>
          </p:cNvCxnSpPr>
          <p:nvPr/>
        </p:nvCxnSpPr>
        <p:spPr>
          <a:xfrm>
            <a:off x="9149823" y="1845518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2BEEC-C154-D846-078F-A459466244C8}"/>
              </a:ext>
            </a:extLst>
          </p:cNvPr>
          <p:cNvCxnSpPr>
            <a:cxnSpLocks/>
          </p:cNvCxnSpPr>
          <p:nvPr/>
        </p:nvCxnSpPr>
        <p:spPr>
          <a:xfrm flipH="1">
            <a:off x="8681595" y="1946783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62DF7-624B-3D01-4E96-D9888433EF44}"/>
              </a:ext>
            </a:extLst>
          </p:cNvPr>
          <p:cNvCxnSpPr>
            <a:cxnSpLocks/>
          </p:cNvCxnSpPr>
          <p:nvPr/>
        </p:nvCxnSpPr>
        <p:spPr>
          <a:xfrm>
            <a:off x="8683600" y="1847522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AC3369-DE80-A584-B76E-129595B9EA0F}"/>
              </a:ext>
            </a:extLst>
          </p:cNvPr>
          <p:cNvCxnSpPr>
            <a:cxnSpLocks/>
          </p:cNvCxnSpPr>
          <p:nvPr/>
        </p:nvCxnSpPr>
        <p:spPr>
          <a:xfrm flipH="1">
            <a:off x="8215372" y="1946783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251444-725B-1573-E20B-35B8D9DBB639}"/>
              </a:ext>
            </a:extLst>
          </p:cNvPr>
          <p:cNvCxnSpPr>
            <a:cxnSpLocks/>
          </p:cNvCxnSpPr>
          <p:nvPr/>
        </p:nvCxnSpPr>
        <p:spPr>
          <a:xfrm flipV="1">
            <a:off x="10286929" y="1567475"/>
            <a:ext cx="220456" cy="36995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9C88D0-DBC1-EEF2-F51F-25FA39716E23}"/>
              </a:ext>
            </a:extLst>
          </p:cNvPr>
          <p:cNvCxnSpPr>
            <a:cxnSpLocks/>
          </p:cNvCxnSpPr>
          <p:nvPr/>
        </p:nvCxnSpPr>
        <p:spPr>
          <a:xfrm flipH="1" flipV="1">
            <a:off x="9747178" y="1552084"/>
            <a:ext cx="75409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EF6BF-1A5B-0945-191F-E2AD58AB7BA7}"/>
              </a:ext>
            </a:extLst>
          </p:cNvPr>
          <p:cNvCxnSpPr>
            <a:cxnSpLocks/>
          </p:cNvCxnSpPr>
          <p:nvPr/>
        </p:nvCxnSpPr>
        <p:spPr>
          <a:xfrm flipV="1">
            <a:off x="9366801" y="1539247"/>
            <a:ext cx="125484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E692CC-6A97-FAA7-DB94-E9A7C6A1772A}"/>
              </a:ext>
            </a:extLst>
          </p:cNvPr>
          <p:cNvCxnSpPr>
            <a:cxnSpLocks/>
          </p:cNvCxnSpPr>
          <p:nvPr/>
        </p:nvCxnSpPr>
        <p:spPr>
          <a:xfrm flipH="1" flipV="1">
            <a:off x="10718068" y="1574632"/>
            <a:ext cx="26612" cy="3800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ADA8A-2FA4-A5D1-10B4-42A8478DB4BD}"/>
              </a:ext>
            </a:extLst>
          </p:cNvPr>
          <p:cNvCxnSpPr>
            <a:cxnSpLocks/>
          </p:cNvCxnSpPr>
          <p:nvPr/>
        </p:nvCxnSpPr>
        <p:spPr>
          <a:xfrm flipH="1" flipV="1">
            <a:off x="8350515" y="1661430"/>
            <a:ext cx="124800" cy="283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A748B-6AE2-D9B3-264B-943503EF34E0}"/>
              </a:ext>
            </a:extLst>
          </p:cNvPr>
          <p:cNvCxnSpPr>
            <a:cxnSpLocks/>
          </p:cNvCxnSpPr>
          <p:nvPr/>
        </p:nvCxnSpPr>
        <p:spPr>
          <a:xfrm flipH="1" flipV="1">
            <a:off x="8693305" y="1641391"/>
            <a:ext cx="257496" cy="29937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31C4D-342D-4CC9-8DA4-EBDB6C691C47}"/>
              </a:ext>
            </a:extLst>
          </p:cNvPr>
          <p:cNvCxnSpPr>
            <a:cxnSpLocks/>
          </p:cNvCxnSpPr>
          <p:nvPr/>
        </p:nvCxnSpPr>
        <p:spPr>
          <a:xfrm>
            <a:off x="8215372" y="1944779"/>
            <a:ext cx="3027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E4C08D-8BAD-79A0-AED5-11D02A96CA4A}"/>
              </a:ext>
            </a:extLst>
          </p:cNvPr>
          <p:cNvCxnSpPr>
            <a:cxnSpLocks/>
          </p:cNvCxnSpPr>
          <p:nvPr/>
        </p:nvCxnSpPr>
        <p:spPr>
          <a:xfrm flipV="1">
            <a:off x="8215372" y="789579"/>
            <a:ext cx="0" cy="115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CC0412-13E2-1CD2-7A80-1D3F05331DCA}"/>
                  </a:ext>
                </a:extLst>
              </p:cNvPr>
              <p:cNvSpPr txBox="1"/>
              <p:nvPr/>
            </p:nvSpPr>
            <p:spPr>
              <a:xfrm>
                <a:off x="11283193" y="179475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CC0412-13E2-1CD2-7A80-1D3F0533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3193" y="1794756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FCF4FA-488E-D6FD-67E0-60EE4A9E1EA8}"/>
                  </a:ext>
                </a:extLst>
              </p:cNvPr>
              <p:cNvSpPr txBox="1"/>
              <p:nvPr/>
            </p:nvSpPr>
            <p:spPr>
              <a:xfrm>
                <a:off x="8125219" y="490957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FCF4FA-488E-D6FD-67E0-60EE4A9E1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219" y="490957"/>
                <a:ext cx="180306" cy="276999"/>
              </a:xfrm>
              <a:prstGeom prst="rect">
                <a:avLst/>
              </a:prstGeom>
              <a:blipFill>
                <a:blip r:embed="rId4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AA6B975-14D7-2936-0D61-DC6CA44F427C}"/>
              </a:ext>
            </a:extLst>
          </p:cNvPr>
          <p:cNvSpPr txBox="1"/>
          <p:nvPr/>
        </p:nvSpPr>
        <p:spPr>
          <a:xfrm>
            <a:off x="8165294" y="414495"/>
            <a:ext cx="288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Карта нормалей</a:t>
            </a:r>
            <a:endParaRPr lang="en-US" dirty="0">
              <a:latin typeface="YouTube San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7F7AAC-25F5-56ED-085C-D38AF142B745}"/>
              </a:ext>
            </a:extLst>
          </p:cNvPr>
          <p:cNvCxnSpPr/>
          <p:nvPr/>
        </p:nvCxnSpPr>
        <p:spPr>
          <a:xfrm flipH="1" flipV="1">
            <a:off x="9392758" y="3247207"/>
            <a:ext cx="547341" cy="6570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5FC69C-B074-9237-F61D-46416A6C42A9}"/>
              </a:ext>
            </a:extLst>
          </p:cNvPr>
          <p:cNvCxnSpPr>
            <a:cxnSpLocks/>
          </p:cNvCxnSpPr>
          <p:nvPr/>
        </p:nvCxnSpPr>
        <p:spPr>
          <a:xfrm flipH="1">
            <a:off x="9136403" y="3202987"/>
            <a:ext cx="1581665" cy="14024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0D12BC-63B3-63E8-27E6-6B3E66584652}"/>
              </a:ext>
            </a:extLst>
          </p:cNvPr>
          <p:cNvCxnSpPr>
            <a:cxnSpLocks/>
          </p:cNvCxnSpPr>
          <p:nvPr/>
        </p:nvCxnSpPr>
        <p:spPr>
          <a:xfrm flipH="1" flipV="1">
            <a:off x="10564819" y="2944422"/>
            <a:ext cx="26612" cy="3800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1A9570-4BB8-7787-237A-BE510B112824}"/>
              </a:ext>
            </a:extLst>
          </p:cNvPr>
          <p:cNvCxnSpPr>
            <a:cxnSpLocks/>
          </p:cNvCxnSpPr>
          <p:nvPr/>
        </p:nvCxnSpPr>
        <p:spPr>
          <a:xfrm flipV="1">
            <a:off x="10307544" y="3191889"/>
            <a:ext cx="220456" cy="36995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23D3B7-9D85-5E33-6A7C-457A1E32C466}"/>
              </a:ext>
            </a:extLst>
          </p:cNvPr>
          <p:cNvCxnSpPr>
            <a:cxnSpLocks/>
          </p:cNvCxnSpPr>
          <p:nvPr/>
        </p:nvCxnSpPr>
        <p:spPr>
          <a:xfrm flipH="1" flipV="1">
            <a:off x="9998207" y="3376866"/>
            <a:ext cx="75409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30B77F-946D-5DDC-1B9E-4C06CFDE7EDC}"/>
              </a:ext>
            </a:extLst>
          </p:cNvPr>
          <p:cNvCxnSpPr>
            <a:cxnSpLocks/>
          </p:cNvCxnSpPr>
          <p:nvPr/>
        </p:nvCxnSpPr>
        <p:spPr>
          <a:xfrm flipV="1">
            <a:off x="9864493" y="3561843"/>
            <a:ext cx="125484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A9B293-09E3-4A43-3E19-EDF41124A187}"/>
              </a:ext>
            </a:extLst>
          </p:cNvPr>
          <p:cNvCxnSpPr>
            <a:cxnSpLocks/>
          </p:cNvCxnSpPr>
          <p:nvPr/>
        </p:nvCxnSpPr>
        <p:spPr>
          <a:xfrm flipH="1" flipV="1">
            <a:off x="9384056" y="3860987"/>
            <a:ext cx="257496" cy="29937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BCF2FC-7F7B-48D2-8F63-B86680719E3E}"/>
              </a:ext>
            </a:extLst>
          </p:cNvPr>
          <p:cNvCxnSpPr>
            <a:cxnSpLocks/>
          </p:cNvCxnSpPr>
          <p:nvPr/>
        </p:nvCxnSpPr>
        <p:spPr>
          <a:xfrm flipH="1" flipV="1">
            <a:off x="9235097" y="4129475"/>
            <a:ext cx="124800" cy="283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A1D1F8D-6B68-B1CB-6290-0CD355A89671}"/>
              </a:ext>
            </a:extLst>
          </p:cNvPr>
          <p:cNvSpPr/>
          <p:nvPr/>
        </p:nvSpPr>
        <p:spPr>
          <a:xfrm rot="1213004">
            <a:off x="10281214" y="3123509"/>
            <a:ext cx="276553" cy="5066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6DD533-281B-2D57-2831-B17ACE2144FE}"/>
                  </a:ext>
                </a:extLst>
              </p:cNvPr>
              <p:cNvSpPr txBox="1"/>
              <p:nvPr/>
            </p:nvSpPr>
            <p:spPr>
              <a:xfrm>
                <a:off x="9200228" y="3008659"/>
                <a:ext cx="256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6DD533-281B-2D57-2831-B17ACE21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228" y="3008659"/>
                <a:ext cx="256480" cy="276999"/>
              </a:xfrm>
              <a:prstGeom prst="rect">
                <a:avLst/>
              </a:prstGeom>
              <a:blipFill>
                <a:blip r:embed="rId5"/>
                <a:stretch>
                  <a:fillRect l="-23810" r="-2381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row: Circular 39">
            <a:extLst>
              <a:ext uri="{FF2B5EF4-FFF2-40B4-BE49-F238E27FC236}">
                <a16:creationId xmlns:a16="http://schemas.microsoft.com/office/drawing/2014/main" id="{DBDEC17E-608D-06C7-E7F0-F926AF0B0D4F}"/>
              </a:ext>
            </a:extLst>
          </p:cNvPr>
          <p:cNvSpPr/>
          <p:nvPr/>
        </p:nvSpPr>
        <p:spPr>
          <a:xfrm rot="14435467" flipH="1">
            <a:off x="9133890" y="2440491"/>
            <a:ext cx="1461206" cy="1588050"/>
          </a:xfrm>
          <a:prstGeom prst="circularArrow">
            <a:avLst>
              <a:gd name="adj1" fmla="val 9973"/>
              <a:gd name="adj2" fmla="val 1142319"/>
              <a:gd name="adj3" fmla="val 10818111"/>
              <a:gd name="adj4" fmla="val 5798070"/>
              <a:gd name="adj5" fmla="val 10772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C65802-532C-D356-17EB-17066C80E809}"/>
              </a:ext>
            </a:extLst>
          </p:cNvPr>
          <p:cNvSpPr/>
          <p:nvPr/>
        </p:nvSpPr>
        <p:spPr>
          <a:xfrm rot="1213004">
            <a:off x="10273696" y="1513273"/>
            <a:ext cx="276553" cy="5066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7937AE-FD66-3700-B806-9E10C294446E}"/>
              </a:ext>
            </a:extLst>
          </p:cNvPr>
          <p:cNvSpPr txBox="1"/>
          <p:nvPr/>
        </p:nvSpPr>
        <p:spPr>
          <a:xfrm>
            <a:off x="6542637" y="2282702"/>
            <a:ext cx="2359727" cy="132343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Нормалі у карті погано орієнтовані, оскільки їхня система координат не відповідає системі оберненої поверхні</a:t>
            </a:r>
          </a:p>
        </p:txBody>
      </p:sp>
    </p:spTree>
    <p:extLst>
      <p:ext uri="{BB962C8B-B14F-4D97-AF65-F5344CB8AC3E}">
        <p14:creationId xmlns:p14="http://schemas.microsoft.com/office/powerpoint/2010/main" val="2743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F888-29D4-70C9-3D00-89681D9E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нормалей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E70C1-CB47-097A-8ECB-8E05C71931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100291" cy="4351337"/>
              </a:xfrm>
            </p:spPr>
            <p:txBody>
              <a:bodyPr/>
              <a:lstStyle/>
              <a:p>
                <a:r>
                  <a:rPr lang="uk-UA" dirty="0"/>
                  <a:t>Отже, у нас карта нормалей, але як ми її застосуємо підчас малювання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uk-UA" dirty="0"/>
                  <a:t>У нас вже є нормаль поверхні об</a:t>
                </a:r>
                <a:r>
                  <a:rPr lang="en-US" dirty="0"/>
                  <a:t>’</a:t>
                </a:r>
                <a:r>
                  <a:rPr lang="uk-UA" dirty="0"/>
                  <a:t>єкта, але як вона впливає на нормалі у карті</a:t>
                </a:r>
                <a:r>
                  <a:rPr lang="en-US" dirty="0"/>
                  <a:t>?</a:t>
                </a:r>
                <a:endParaRPr lang="uk-UA" dirty="0"/>
              </a:p>
              <a:p>
                <a:r>
                  <a:rPr lang="uk-UA" dirty="0"/>
                  <a:t>Розглянемо деякі приклади у двох вимірах</a:t>
                </a:r>
              </a:p>
              <a:p>
                <a:pPr lvl="1"/>
                <a:r>
                  <a:rPr lang="uk-UA" dirty="0"/>
                  <a:t>Скажімо, що у нас є плоска поверхня, чия нормаль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uk-UA" dirty="0"/>
                  <a:t> вказує у напярмку осі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uk-UA" dirty="0"/>
                  <a:t>А що відбудеться, коли обернемо поверхню</a:t>
                </a:r>
                <a:r>
                  <a:rPr lang="en-US" dirty="0"/>
                  <a:t>?</a:t>
                </a:r>
                <a:endParaRPr lang="uk-UA" dirty="0"/>
              </a:p>
              <a:p>
                <a:pPr lvl="1"/>
                <a:r>
                  <a:rPr lang="uk-UA" dirty="0"/>
                  <a:t>Ми б хотіли, щоб нормалі від карти також обернулися зі поверхнею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E70C1-CB47-097A-8ECB-8E05C71931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100291" cy="4351337"/>
              </a:xfrm>
              <a:blipFill>
                <a:blip r:embed="rId2"/>
                <a:stretch>
                  <a:fillRect l="-239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4F63EC-F3FD-6B41-A492-E10A2ECE8BCC}"/>
              </a:ext>
            </a:extLst>
          </p:cNvPr>
          <p:cNvCxnSpPr>
            <a:cxnSpLocks/>
          </p:cNvCxnSpPr>
          <p:nvPr/>
        </p:nvCxnSpPr>
        <p:spPr>
          <a:xfrm flipH="1">
            <a:off x="10507386" y="1942775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F93589-90F8-7034-A9EE-E6A38F213EEA}"/>
              </a:ext>
            </a:extLst>
          </p:cNvPr>
          <p:cNvCxnSpPr>
            <a:cxnSpLocks/>
          </p:cNvCxnSpPr>
          <p:nvPr/>
        </p:nvCxnSpPr>
        <p:spPr>
          <a:xfrm>
            <a:off x="10961577" y="1838664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8A805A-55D3-3063-D686-93A55049387A}"/>
              </a:ext>
            </a:extLst>
          </p:cNvPr>
          <p:cNvCxnSpPr>
            <a:cxnSpLocks/>
          </p:cNvCxnSpPr>
          <p:nvPr/>
        </p:nvCxnSpPr>
        <p:spPr>
          <a:xfrm>
            <a:off x="10509391" y="1849692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BEC4D8-929F-D298-45ED-4B659C97457D}"/>
              </a:ext>
            </a:extLst>
          </p:cNvPr>
          <p:cNvCxnSpPr>
            <a:cxnSpLocks/>
          </p:cNvCxnSpPr>
          <p:nvPr/>
        </p:nvCxnSpPr>
        <p:spPr>
          <a:xfrm flipH="1">
            <a:off x="10041163" y="1940769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838AB7-A46A-B67D-CF4D-22F25ED3BFAB}"/>
              </a:ext>
            </a:extLst>
          </p:cNvPr>
          <p:cNvCxnSpPr>
            <a:cxnSpLocks/>
          </p:cNvCxnSpPr>
          <p:nvPr/>
        </p:nvCxnSpPr>
        <p:spPr>
          <a:xfrm>
            <a:off x="10043168" y="1847686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F7A27C-3122-2C9F-C05C-DC11ADD771BC}"/>
              </a:ext>
            </a:extLst>
          </p:cNvPr>
          <p:cNvCxnSpPr>
            <a:cxnSpLocks/>
          </p:cNvCxnSpPr>
          <p:nvPr/>
        </p:nvCxnSpPr>
        <p:spPr>
          <a:xfrm flipH="1">
            <a:off x="9594489" y="1944941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AA0D5-3F13-5668-475B-7668637E4818}"/>
              </a:ext>
            </a:extLst>
          </p:cNvPr>
          <p:cNvCxnSpPr>
            <a:cxnSpLocks/>
          </p:cNvCxnSpPr>
          <p:nvPr/>
        </p:nvCxnSpPr>
        <p:spPr>
          <a:xfrm>
            <a:off x="9596494" y="1845680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69A0FA-0E82-ADB7-8BB9-4DAF5B01C0EC}"/>
              </a:ext>
            </a:extLst>
          </p:cNvPr>
          <p:cNvCxnSpPr>
            <a:cxnSpLocks/>
          </p:cNvCxnSpPr>
          <p:nvPr/>
        </p:nvCxnSpPr>
        <p:spPr>
          <a:xfrm flipH="1">
            <a:off x="9147818" y="1944779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CF065-FFB7-DB85-9CC2-DED7367E23AC}"/>
              </a:ext>
            </a:extLst>
          </p:cNvPr>
          <p:cNvCxnSpPr>
            <a:cxnSpLocks/>
          </p:cNvCxnSpPr>
          <p:nvPr/>
        </p:nvCxnSpPr>
        <p:spPr>
          <a:xfrm>
            <a:off x="9149823" y="1845518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2BEEC-C154-D846-078F-A459466244C8}"/>
              </a:ext>
            </a:extLst>
          </p:cNvPr>
          <p:cNvCxnSpPr>
            <a:cxnSpLocks/>
          </p:cNvCxnSpPr>
          <p:nvPr/>
        </p:nvCxnSpPr>
        <p:spPr>
          <a:xfrm flipH="1">
            <a:off x="8681595" y="1946783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62DF7-624B-3D01-4E96-D9888433EF44}"/>
              </a:ext>
            </a:extLst>
          </p:cNvPr>
          <p:cNvCxnSpPr>
            <a:cxnSpLocks/>
          </p:cNvCxnSpPr>
          <p:nvPr/>
        </p:nvCxnSpPr>
        <p:spPr>
          <a:xfrm>
            <a:off x="8683600" y="1847522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AC3369-DE80-A584-B76E-129595B9EA0F}"/>
              </a:ext>
            </a:extLst>
          </p:cNvPr>
          <p:cNvCxnSpPr>
            <a:cxnSpLocks/>
          </p:cNvCxnSpPr>
          <p:nvPr/>
        </p:nvCxnSpPr>
        <p:spPr>
          <a:xfrm flipH="1">
            <a:off x="8215372" y="1946783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9C88D0-DBC1-EEF2-F51F-25FA39716E23}"/>
              </a:ext>
            </a:extLst>
          </p:cNvPr>
          <p:cNvCxnSpPr>
            <a:cxnSpLocks/>
          </p:cNvCxnSpPr>
          <p:nvPr/>
        </p:nvCxnSpPr>
        <p:spPr>
          <a:xfrm flipH="1" flipV="1">
            <a:off x="9747178" y="1552084"/>
            <a:ext cx="75409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EF6BF-1A5B-0945-191F-E2AD58AB7BA7}"/>
              </a:ext>
            </a:extLst>
          </p:cNvPr>
          <p:cNvCxnSpPr>
            <a:cxnSpLocks/>
          </p:cNvCxnSpPr>
          <p:nvPr/>
        </p:nvCxnSpPr>
        <p:spPr>
          <a:xfrm flipV="1">
            <a:off x="9366801" y="1539247"/>
            <a:ext cx="125484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E692CC-6A97-FAA7-DB94-E9A7C6A1772A}"/>
              </a:ext>
            </a:extLst>
          </p:cNvPr>
          <p:cNvCxnSpPr>
            <a:cxnSpLocks/>
          </p:cNvCxnSpPr>
          <p:nvPr/>
        </p:nvCxnSpPr>
        <p:spPr>
          <a:xfrm flipH="1" flipV="1">
            <a:off x="10718068" y="1574632"/>
            <a:ext cx="26612" cy="3800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ADA8A-2FA4-A5D1-10B4-42A8478DB4BD}"/>
              </a:ext>
            </a:extLst>
          </p:cNvPr>
          <p:cNvCxnSpPr>
            <a:cxnSpLocks/>
          </p:cNvCxnSpPr>
          <p:nvPr/>
        </p:nvCxnSpPr>
        <p:spPr>
          <a:xfrm flipH="1" flipV="1">
            <a:off x="8350515" y="1661430"/>
            <a:ext cx="124800" cy="283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A748B-6AE2-D9B3-264B-943503EF34E0}"/>
              </a:ext>
            </a:extLst>
          </p:cNvPr>
          <p:cNvCxnSpPr>
            <a:cxnSpLocks/>
          </p:cNvCxnSpPr>
          <p:nvPr/>
        </p:nvCxnSpPr>
        <p:spPr>
          <a:xfrm flipH="1" flipV="1">
            <a:off x="8693305" y="1641391"/>
            <a:ext cx="257496" cy="29937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E4C08D-8BAD-79A0-AED5-11D02A96CA4A}"/>
              </a:ext>
            </a:extLst>
          </p:cNvPr>
          <p:cNvCxnSpPr>
            <a:cxnSpLocks/>
          </p:cNvCxnSpPr>
          <p:nvPr/>
        </p:nvCxnSpPr>
        <p:spPr>
          <a:xfrm flipV="1">
            <a:off x="8215372" y="789579"/>
            <a:ext cx="0" cy="115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CC0412-13E2-1CD2-7A80-1D3F05331DCA}"/>
                  </a:ext>
                </a:extLst>
              </p:cNvPr>
              <p:cNvSpPr txBox="1"/>
              <p:nvPr/>
            </p:nvSpPr>
            <p:spPr>
              <a:xfrm>
                <a:off x="11283193" y="179475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CC0412-13E2-1CD2-7A80-1D3F0533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3193" y="1794756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FCF4FA-488E-D6FD-67E0-60EE4A9E1EA8}"/>
                  </a:ext>
                </a:extLst>
              </p:cNvPr>
              <p:cNvSpPr txBox="1"/>
              <p:nvPr/>
            </p:nvSpPr>
            <p:spPr>
              <a:xfrm>
                <a:off x="8125219" y="490957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FCF4FA-488E-D6FD-67E0-60EE4A9E1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219" y="490957"/>
                <a:ext cx="180306" cy="276999"/>
              </a:xfrm>
              <a:prstGeom prst="rect">
                <a:avLst/>
              </a:prstGeom>
              <a:blipFill>
                <a:blip r:embed="rId4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AA6B975-14D7-2936-0D61-DC6CA44F427C}"/>
              </a:ext>
            </a:extLst>
          </p:cNvPr>
          <p:cNvSpPr txBox="1"/>
          <p:nvPr/>
        </p:nvSpPr>
        <p:spPr>
          <a:xfrm>
            <a:off x="8165294" y="414495"/>
            <a:ext cx="288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Карта нормалей</a:t>
            </a:r>
            <a:endParaRPr lang="en-US" dirty="0">
              <a:latin typeface="YouTube San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7F7AAC-25F5-56ED-085C-D38AF142B745}"/>
              </a:ext>
            </a:extLst>
          </p:cNvPr>
          <p:cNvCxnSpPr/>
          <p:nvPr/>
        </p:nvCxnSpPr>
        <p:spPr>
          <a:xfrm flipH="1" flipV="1">
            <a:off x="9392758" y="3247207"/>
            <a:ext cx="547341" cy="6570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6DD533-281B-2D57-2831-B17ACE2144FE}"/>
                  </a:ext>
                </a:extLst>
              </p:cNvPr>
              <p:cNvSpPr txBox="1"/>
              <p:nvPr/>
            </p:nvSpPr>
            <p:spPr>
              <a:xfrm>
                <a:off x="9200228" y="3008659"/>
                <a:ext cx="256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6DD533-281B-2D57-2831-B17ACE21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228" y="3008659"/>
                <a:ext cx="256480" cy="276999"/>
              </a:xfrm>
              <a:prstGeom prst="rect">
                <a:avLst/>
              </a:prstGeom>
              <a:blipFill>
                <a:blip r:embed="rId5"/>
                <a:stretch>
                  <a:fillRect l="-23810" r="-2381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DBBE92-D3EA-4B95-B664-1EF7486E1B0D}"/>
              </a:ext>
            </a:extLst>
          </p:cNvPr>
          <p:cNvCxnSpPr>
            <a:cxnSpLocks/>
          </p:cNvCxnSpPr>
          <p:nvPr/>
        </p:nvCxnSpPr>
        <p:spPr>
          <a:xfrm flipH="1" flipV="1">
            <a:off x="10305463" y="3085194"/>
            <a:ext cx="257510" cy="2485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9443C3E-4DAE-00A1-C640-27686331EEF4}"/>
              </a:ext>
            </a:extLst>
          </p:cNvPr>
          <p:cNvCxnSpPr>
            <a:cxnSpLocks/>
          </p:cNvCxnSpPr>
          <p:nvPr/>
        </p:nvCxnSpPr>
        <p:spPr>
          <a:xfrm flipH="1" flipV="1">
            <a:off x="9747812" y="3589618"/>
            <a:ext cx="278812" cy="21764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80ECED-5E87-222C-8B71-C03CA4FAB837}"/>
              </a:ext>
            </a:extLst>
          </p:cNvPr>
          <p:cNvCxnSpPr>
            <a:cxnSpLocks/>
          </p:cNvCxnSpPr>
          <p:nvPr/>
        </p:nvCxnSpPr>
        <p:spPr>
          <a:xfrm flipH="1" flipV="1">
            <a:off x="9642779" y="3634470"/>
            <a:ext cx="174722" cy="35777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F4F5BF-5BA1-647D-8A5D-E505CD7BB913}"/>
              </a:ext>
            </a:extLst>
          </p:cNvPr>
          <p:cNvCxnSpPr>
            <a:cxnSpLocks/>
          </p:cNvCxnSpPr>
          <p:nvPr/>
        </p:nvCxnSpPr>
        <p:spPr>
          <a:xfrm flipH="1">
            <a:off x="9197936" y="4188140"/>
            <a:ext cx="39662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65E002-F920-164D-E86D-81CB51797124}"/>
              </a:ext>
            </a:extLst>
          </p:cNvPr>
          <p:cNvCxnSpPr>
            <a:cxnSpLocks/>
          </p:cNvCxnSpPr>
          <p:nvPr/>
        </p:nvCxnSpPr>
        <p:spPr>
          <a:xfrm flipH="1" flipV="1">
            <a:off x="8956979" y="4301735"/>
            <a:ext cx="355926" cy="13916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tial Circle 47">
            <a:extLst>
              <a:ext uri="{FF2B5EF4-FFF2-40B4-BE49-F238E27FC236}">
                <a16:creationId xmlns:a16="http://schemas.microsoft.com/office/drawing/2014/main" id="{56CC7ADA-367D-7061-027F-E7D025E008C6}"/>
              </a:ext>
            </a:extLst>
          </p:cNvPr>
          <p:cNvSpPr/>
          <p:nvPr/>
        </p:nvSpPr>
        <p:spPr>
          <a:xfrm>
            <a:off x="10087957" y="3405186"/>
            <a:ext cx="345190" cy="414434"/>
          </a:xfrm>
          <a:prstGeom prst="pie">
            <a:avLst>
              <a:gd name="adj1" fmla="val 16241988"/>
              <a:gd name="adj2" fmla="val 19070599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CBFCA49-70EC-002E-A045-C5B21CF5FD78}"/>
              </a:ext>
            </a:extLst>
          </p:cNvPr>
          <p:cNvCxnSpPr>
            <a:cxnSpLocks/>
          </p:cNvCxnSpPr>
          <p:nvPr/>
        </p:nvCxnSpPr>
        <p:spPr>
          <a:xfrm flipV="1">
            <a:off x="10260552" y="3230762"/>
            <a:ext cx="0" cy="3588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tial Circle 49">
            <a:extLst>
              <a:ext uri="{FF2B5EF4-FFF2-40B4-BE49-F238E27FC236}">
                <a16:creationId xmlns:a16="http://schemas.microsoft.com/office/drawing/2014/main" id="{F4747DCB-336D-B5C0-C4B3-7B80196D2068}"/>
              </a:ext>
            </a:extLst>
          </p:cNvPr>
          <p:cNvSpPr/>
          <p:nvPr/>
        </p:nvSpPr>
        <p:spPr>
          <a:xfrm rot="2445006">
            <a:off x="10116214" y="1731352"/>
            <a:ext cx="345190" cy="414434"/>
          </a:xfrm>
          <a:prstGeom prst="pie">
            <a:avLst>
              <a:gd name="adj1" fmla="val 15705075"/>
              <a:gd name="adj2" fmla="val 19070599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251444-725B-1573-E20B-35B8D9DBB639}"/>
              </a:ext>
            </a:extLst>
          </p:cNvPr>
          <p:cNvCxnSpPr>
            <a:cxnSpLocks/>
          </p:cNvCxnSpPr>
          <p:nvPr/>
        </p:nvCxnSpPr>
        <p:spPr>
          <a:xfrm flipV="1">
            <a:off x="10286929" y="1567475"/>
            <a:ext cx="220456" cy="36995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1D31C4D-342D-4CC9-8DA4-EBDB6C691C47}"/>
              </a:ext>
            </a:extLst>
          </p:cNvPr>
          <p:cNvCxnSpPr>
            <a:cxnSpLocks/>
          </p:cNvCxnSpPr>
          <p:nvPr/>
        </p:nvCxnSpPr>
        <p:spPr>
          <a:xfrm>
            <a:off x="8215372" y="1944779"/>
            <a:ext cx="3027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5FC69C-B074-9237-F61D-46416A6C42A9}"/>
              </a:ext>
            </a:extLst>
          </p:cNvPr>
          <p:cNvCxnSpPr>
            <a:cxnSpLocks/>
          </p:cNvCxnSpPr>
          <p:nvPr/>
        </p:nvCxnSpPr>
        <p:spPr>
          <a:xfrm flipH="1">
            <a:off x="9136403" y="3202987"/>
            <a:ext cx="1581665" cy="14024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8D26F7-CFFF-9A3B-95ED-89B319D513EE}"/>
                  </a:ext>
                </a:extLst>
              </p:cNvPr>
              <p:cNvSpPr txBox="1"/>
              <p:nvPr/>
            </p:nvSpPr>
            <p:spPr>
              <a:xfrm>
                <a:off x="10286929" y="3174531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8D26F7-CFFF-9A3B-95ED-89B319D5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29" y="3174531"/>
                <a:ext cx="200696" cy="276999"/>
              </a:xfrm>
              <a:prstGeom prst="rect">
                <a:avLst/>
              </a:prstGeom>
              <a:blipFill>
                <a:blip r:embed="rId6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3C8D-2FEB-84FB-22A0-D1B8D1B3C62B}"/>
                  </a:ext>
                </a:extLst>
              </p:cNvPr>
              <p:cNvSpPr txBox="1"/>
              <p:nvPr/>
            </p:nvSpPr>
            <p:spPr>
              <a:xfrm>
                <a:off x="10462928" y="161468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213C8D-2FEB-84FB-22A0-D1B8D1B3C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928" y="1614686"/>
                <a:ext cx="200696" cy="276999"/>
              </a:xfrm>
              <a:prstGeom prst="rect">
                <a:avLst/>
              </a:prstGeom>
              <a:blipFill>
                <a:blip r:embed="rId7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FB7942C4-475B-E919-F495-60D805BF63D1}"/>
              </a:ext>
            </a:extLst>
          </p:cNvPr>
          <p:cNvSpPr txBox="1"/>
          <p:nvPr/>
        </p:nvSpPr>
        <p:spPr>
          <a:xfrm>
            <a:off x="6388538" y="2594919"/>
            <a:ext cx="2343343" cy="132343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Ми б очікували, що нормалі у карті та на поверхні будуть індентичні відносно до своєї системи координат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D3B019-2718-8780-5FCB-E2D0890BDCC7}"/>
              </a:ext>
            </a:extLst>
          </p:cNvPr>
          <p:cNvSpPr/>
          <p:nvPr/>
        </p:nvSpPr>
        <p:spPr>
          <a:xfrm>
            <a:off x="10273821" y="1481292"/>
            <a:ext cx="444242" cy="539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32DF28-49D3-260C-6D61-2431297EC108}"/>
              </a:ext>
            </a:extLst>
          </p:cNvPr>
          <p:cNvSpPr txBox="1"/>
          <p:nvPr/>
        </p:nvSpPr>
        <p:spPr>
          <a:xfrm>
            <a:off x="6388539" y="4037125"/>
            <a:ext cx="2343342" cy="156966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Це означає, що нам потрібно перетворити систему координат нормалей у карті до системи координати поверхні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90B3843-17CE-4558-7B55-0016A787C241}"/>
              </a:ext>
            </a:extLst>
          </p:cNvPr>
          <p:cNvCxnSpPr>
            <a:cxnSpLocks/>
          </p:cNvCxnSpPr>
          <p:nvPr/>
        </p:nvCxnSpPr>
        <p:spPr>
          <a:xfrm flipV="1">
            <a:off x="9927235" y="3145721"/>
            <a:ext cx="854658" cy="758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4A26802-A825-958E-F0E6-5BE856B8B497}"/>
              </a:ext>
            </a:extLst>
          </p:cNvPr>
          <p:cNvSpPr/>
          <p:nvPr/>
        </p:nvSpPr>
        <p:spPr>
          <a:xfrm>
            <a:off x="10172555" y="3145721"/>
            <a:ext cx="408450" cy="507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7ACE9F8-080E-B60A-B1CF-BA39CB7AF083}"/>
                  </a:ext>
                </a:extLst>
              </p:cNvPr>
              <p:cNvSpPr txBox="1"/>
              <p:nvPr/>
            </p:nvSpPr>
            <p:spPr>
              <a:xfrm>
                <a:off x="10766776" y="2901354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7ACE9F8-080E-B60A-B1CF-BA39CB7AF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776" y="2901354"/>
                <a:ext cx="246862" cy="276999"/>
              </a:xfrm>
              <a:prstGeom prst="rect">
                <a:avLst/>
              </a:prstGeom>
              <a:blipFill>
                <a:blip r:embed="rId8"/>
                <a:stretch>
                  <a:fillRect l="-24390" r="-2195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71FFC4A8-B6BB-D74E-7041-214A5FA9D13A}"/>
              </a:ext>
            </a:extLst>
          </p:cNvPr>
          <p:cNvSpPr/>
          <p:nvPr/>
        </p:nvSpPr>
        <p:spPr>
          <a:xfrm>
            <a:off x="10713913" y="2880283"/>
            <a:ext cx="312591" cy="3267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068F99-638B-E4B4-6A4D-03484E28E869}"/>
              </a:ext>
            </a:extLst>
          </p:cNvPr>
          <p:cNvSpPr/>
          <p:nvPr/>
        </p:nvSpPr>
        <p:spPr>
          <a:xfrm>
            <a:off x="11245617" y="1803249"/>
            <a:ext cx="266722" cy="2808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7AE6D0-13AD-E030-FE7B-DC79C060209B}"/>
              </a:ext>
            </a:extLst>
          </p:cNvPr>
          <p:cNvSpPr/>
          <p:nvPr/>
        </p:nvSpPr>
        <p:spPr>
          <a:xfrm>
            <a:off x="8094329" y="496622"/>
            <a:ext cx="231474" cy="277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10363F-11DB-ED33-CA1C-4D4F3EEEA5A3}"/>
              </a:ext>
            </a:extLst>
          </p:cNvPr>
          <p:cNvSpPr/>
          <p:nvPr/>
        </p:nvSpPr>
        <p:spPr>
          <a:xfrm>
            <a:off x="9149937" y="2986693"/>
            <a:ext cx="312591" cy="3267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4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0" grpId="0" animBg="1"/>
      <p:bldP spid="50" grpId="1" animBg="1"/>
      <p:bldP spid="54" grpId="0"/>
      <p:bldP spid="54" grpId="1"/>
      <p:bldP spid="55" grpId="0"/>
      <p:bldP spid="55" grpId="1"/>
      <p:bldP spid="56" grpId="0" animBg="1"/>
      <p:bldP spid="57" grpId="0" animBg="1"/>
      <p:bldP spid="57" grpId="1" animBg="1"/>
      <p:bldP spid="59" grpId="0" animBg="1"/>
      <p:bldP spid="63" grpId="0" animBg="1"/>
      <p:bldP spid="63" grpId="1" animBg="1"/>
      <p:bldP spid="64" grpId="0"/>
      <p:bldP spid="66" grpId="0" animBg="1"/>
      <p:bldP spid="67" grpId="0" animBg="1"/>
      <p:bldP spid="68" grpId="0" animBg="1"/>
      <p:bldP spid="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06F4-5AE7-FB8A-9B17-FEE9823E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Дотичний простір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76D73-C9C4-17A3-C2E4-EA62326DE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099002" cy="4351337"/>
              </a:xfrm>
            </p:spPr>
            <p:txBody>
              <a:bodyPr/>
              <a:lstStyle/>
              <a:p>
                <a:r>
                  <a:rPr lang="uk-UA" dirty="0"/>
                  <a:t>Тепер, у якому просторі знаходяться нормалі у карті</a:t>
                </a:r>
                <a:r>
                  <a:rPr lang="en-US" dirty="0"/>
                  <a:t>?</a:t>
                </a:r>
                <a:endParaRPr lang="uk-UA" dirty="0"/>
              </a:p>
              <a:p>
                <a:pPr lvl="1"/>
                <a:r>
                  <a:rPr lang="uk-UA" dirty="0"/>
                  <a:t>Ми знаємо що коли вісь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uk-UA" dirty="0"/>
                  <a:t> карти та нормаль поверхні однакові, то нормалі карти правильно орієнтовані на поверхні</a:t>
                </a:r>
                <a:endParaRPr lang="en-US" dirty="0"/>
              </a:p>
              <a:p>
                <a:pPr lvl="1"/>
                <a:r>
                  <a:rPr lang="uk-UA" dirty="0"/>
                  <a:t>Отже, нормаль поверхні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uk-UA" dirty="0"/>
                  <a:t> це один з наших осьових векторів</a:t>
                </a:r>
                <a:endParaRPr lang="en-US" dirty="0"/>
              </a:p>
              <a:p>
                <a:r>
                  <a:rPr lang="uk-UA" dirty="0"/>
                  <a:t>Нормаль виходить від поверхні, тому наступні два вектори мають покривати поверхню</a:t>
                </a:r>
              </a:p>
              <a:p>
                <a:pPr lvl="1"/>
                <a:r>
                  <a:rPr lang="en-US" dirty="0"/>
                  <a:t>UV </a:t>
                </a:r>
                <a:r>
                  <a:rPr lang="uk-UA" dirty="0"/>
                  <a:t>координати покривають поверхню, тому можна їх використати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  <a:endParaRPr lang="uk-UA" dirty="0"/>
              </a:p>
              <a:p>
                <a:r>
                  <a:rPr lang="uk-UA" dirty="0"/>
                  <a:t>Ці три вектори формують простір карту нормалей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uk-UA" dirty="0"/>
                  <a:t>Ми цей простір називаємо </a:t>
                </a:r>
                <a:r>
                  <a:rPr lang="uk-UA" b="1" dirty="0"/>
                  <a:t>дотичним простором</a:t>
                </a:r>
                <a:r>
                  <a:rPr lang="en-US" b="1" dirty="0"/>
                  <a:t>/tangent space</a:t>
                </a:r>
                <a:endParaRPr lang="uk-UA" b="1" dirty="0"/>
              </a:p>
              <a:p>
                <a:pPr lvl="1"/>
                <a:r>
                  <a:rPr lang="uk-UA" dirty="0"/>
                  <a:t>Вісь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називається </a:t>
                </a:r>
                <a:r>
                  <a:rPr lang="uk-UA" b="1" dirty="0"/>
                  <a:t>дотичним</a:t>
                </a:r>
                <a:r>
                  <a:rPr lang="en-US" b="1" dirty="0"/>
                  <a:t>/tangent</a:t>
                </a:r>
                <a:r>
                  <a:rPr lang="uk-UA" dirty="0"/>
                  <a:t> вектором</a:t>
                </a:r>
              </a:p>
              <a:p>
                <a:pPr lvl="1"/>
                <a:r>
                  <a:rPr lang="uk-UA" dirty="0"/>
                  <a:t>Вісь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називається </a:t>
                </a:r>
                <a:r>
                  <a:rPr lang="uk-UA" b="1" dirty="0"/>
                  <a:t>бідотичним</a:t>
                </a:r>
                <a:r>
                  <a:rPr lang="en-US" b="1" dirty="0"/>
                  <a:t>/</a:t>
                </a:r>
                <a:r>
                  <a:rPr lang="en-US" b="1" dirty="0" err="1"/>
                  <a:t>bitanget</a:t>
                </a:r>
                <a:r>
                  <a:rPr lang="uk-UA" b="1" dirty="0"/>
                  <a:t> </a:t>
                </a:r>
                <a:r>
                  <a:rPr lang="uk-UA" dirty="0"/>
                  <a:t>вектором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76D73-C9C4-17A3-C2E4-EA62326DE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099002" cy="4351337"/>
              </a:xfrm>
              <a:blipFill>
                <a:blip r:embed="rId2"/>
                <a:stretch>
                  <a:fillRect l="-200" t="-980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A8753-EF1E-EF60-0238-D692F39FF38E}"/>
                  </a:ext>
                </a:extLst>
              </p:cNvPr>
              <p:cNvSpPr txBox="1"/>
              <p:nvPr/>
            </p:nvSpPr>
            <p:spPr>
              <a:xfrm>
                <a:off x="8396697" y="809958"/>
                <a:ext cx="2226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A8753-EF1E-EF60-0238-D692F39FF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697" y="809958"/>
                <a:ext cx="222625" cy="276999"/>
              </a:xfrm>
              <a:prstGeom prst="rect">
                <a:avLst/>
              </a:prstGeom>
              <a:blipFill>
                <a:blip r:embed="rId3"/>
                <a:stretch>
                  <a:fillRect l="-5405" r="-540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9F2AF9-66D4-8B33-D860-4C91279C4702}"/>
                  </a:ext>
                </a:extLst>
              </p:cNvPr>
              <p:cNvSpPr txBox="1"/>
              <p:nvPr/>
            </p:nvSpPr>
            <p:spPr>
              <a:xfrm>
                <a:off x="10105238" y="2505135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9F2AF9-66D4-8B33-D860-4C91279C4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238" y="2505135"/>
                <a:ext cx="203004" cy="276999"/>
              </a:xfrm>
              <a:prstGeom prst="rect">
                <a:avLst/>
              </a:prstGeom>
              <a:blipFill>
                <a:blip r:embed="rId4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50731F-AB35-5E68-66C2-02E103D72152}"/>
                  </a:ext>
                </a:extLst>
              </p:cNvPr>
              <p:cNvSpPr txBox="1"/>
              <p:nvPr/>
            </p:nvSpPr>
            <p:spPr>
              <a:xfrm>
                <a:off x="8128932" y="2775326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50731F-AB35-5E68-66C2-02E103D72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32" y="2775326"/>
                <a:ext cx="201145" cy="276999"/>
              </a:xfrm>
              <a:prstGeom prst="rect">
                <a:avLst/>
              </a:prstGeom>
              <a:blipFill>
                <a:blip r:embed="rId5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D053580-4EC6-EA0B-9383-2D2229A50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3040" y="1106916"/>
            <a:ext cx="1546241" cy="154624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DF02ED-5CB7-675E-675C-2786FD7E26A9}"/>
              </a:ext>
            </a:extLst>
          </p:cNvPr>
          <p:cNvCxnSpPr>
            <a:cxnSpLocks/>
          </p:cNvCxnSpPr>
          <p:nvPr/>
        </p:nvCxnSpPr>
        <p:spPr>
          <a:xfrm flipV="1">
            <a:off x="8508677" y="1106916"/>
            <a:ext cx="0" cy="153823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C90EBF-8CA0-51FA-3075-E5BF1513B5CE}"/>
              </a:ext>
            </a:extLst>
          </p:cNvPr>
          <p:cNvCxnSpPr>
            <a:cxnSpLocks/>
          </p:cNvCxnSpPr>
          <p:nvPr/>
        </p:nvCxnSpPr>
        <p:spPr>
          <a:xfrm>
            <a:off x="8508677" y="2645152"/>
            <a:ext cx="157492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193BF4-5440-A9AB-FE99-8DEF18551EBB}"/>
              </a:ext>
            </a:extLst>
          </p:cNvPr>
          <p:cNvCxnSpPr>
            <a:cxnSpLocks/>
          </p:cNvCxnSpPr>
          <p:nvPr/>
        </p:nvCxnSpPr>
        <p:spPr>
          <a:xfrm flipH="1">
            <a:off x="8362629" y="2645151"/>
            <a:ext cx="145381" cy="18415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A0F749-2E06-2C1C-AA4E-CE3643931CE9}"/>
              </a:ext>
            </a:extLst>
          </p:cNvPr>
          <p:cNvSpPr/>
          <p:nvPr/>
        </p:nvSpPr>
        <p:spPr>
          <a:xfrm>
            <a:off x="8555838" y="3984237"/>
            <a:ext cx="1549400" cy="1000919"/>
          </a:xfrm>
          <a:custGeom>
            <a:avLst/>
            <a:gdLst>
              <a:gd name="connsiteX0" fmla="*/ 0 w 2546350"/>
              <a:gd name="connsiteY0" fmla="*/ 1092200 h 1377950"/>
              <a:gd name="connsiteX1" fmla="*/ 1657350 w 2546350"/>
              <a:gd name="connsiteY1" fmla="*/ 0 h 1377950"/>
              <a:gd name="connsiteX2" fmla="*/ 2546350 w 2546350"/>
              <a:gd name="connsiteY2" fmla="*/ 1377950 h 1377950"/>
              <a:gd name="connsiteX3" fmla="*/ 0 w 2546350"/>
              <a:gd name="connsiteY3" fmla="*/ 1092200 h 13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350" h="1377950">
                <a:moveTo>
                  <a:pt x="0" y="1092200"/>
                </a:moveTo>
                <a:lnTo>
                  <a:pt x="1657350" y="0"/>
                </a:lnTo>
                <a:lnTo>
                  <a:pt x="2546350" y="1377950"/>
                </a:lnTo>
                <a:lnTo>
                  <a:pt x="0" y="109220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732564-77EB-2707-F8A8-0ABE197E6E86}"/>
              </a:ext>
            </a:extLst>
          </p:cNvPr>
          <p:cNvSpPr/>
          <p:nvPr/>
        </p:nvSpPr>
        <p:spPr>
          <a:xfrm>
            <a:off x="9481978" y="3926529"/>
            <a:ext cx="133350" cy="13335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2F82A1-2C80-42CC-8C98-94A1D8E8F35E}"/>
              </a:ext>
            </a:extLst>
          </p:cNvPr>
          <p:cNvSpPr/>
          <p:nvPr/>
        </p:nvSpPr>
        <p:spPr>
          <a:xfrm>
            <a:off x="10038817" y="4918481"/>
            <a:ext cx="133350" cy="13335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5EA947-F7E9-B1B3-1428-5B30B305B1E1}"/>
              </a:ext>
            </a:extLst>
          </p:cNvPr>
          <p:cNvSpPr/>
          <p:nvPr/>
        </p:nvSpPr>
        <p:spPr>
          <a:xfrm>
            <a:off x="8475332" y="4693011"/>
            <a:ext cx="133350" cy="13335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530B7F-C99C-D45C-B919-EA4BC5AE1A44}"/>
              </a:ext>
            </a:extLst>
          </p:cNvPr>
          <p:cNvCxnSpPr>
            <a:cxnSpLocks/>
          </p:cNvCxnSpPr>
          <p:nvPr/>
        </p:nvCxnSpPr>
        <p:spPr>
          <a:xfrm>
            <a:off x="9337179" y="4591170"/>
            <a:ext cx="417845" cy="2936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8B644C-2844-9F36-2B5C-6053BAEDC0DF}"/>
              </a:ext>
            </a:extLst>
          </p:cNvPr>
          <p:cNvCxnSpPr>
            <a:cxnSpLocks/>
          </p:cNvCxnSpPr>
          <p:nvPr/>
        </p:nvCxnSpPr>
        <p:spPr>
          <a:xfrm flipH="1">
            <a:off x="8866024" y="4591170"/>
            <a:ext cx="471155" cy="3167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4BEF40-273F-67FB-C162-134CCABB6CEA}"/>
              </a:ext>
            </a:extLst>
          </p:cNvPr>
          <p:cNvCxnSpPr>
            <a:cxnSpLocks/>
          </p:cNvCxnSpPr>
          <p:nvPr/>
        </p:nvCxnSpPr>
        <p:spPr>
          <a:xfrm flipV="1">
            <a:off x="9337179" y="4059357"/>
            <a:ext cx="0" cy="5492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1866BE-58A1-3D7C-E1CC-77FB6374F9F1}"/>
                  </a:ext>
                </a:extLst>
              </p:cNvPr>
              <p:cNvSpPr txBox="1"/>
              <p:nvPr/>
            </p:nvSpPr>
            <p:spPr>
              <a:xfrm>
                <a:off x="9224847" y="3783131"/>
                <a:ext cx="238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1866BE-58A1-3D7C-E1CC-77FB6374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47" y="3783131"/>
                <a:ext cx="238077" cy="276999"/>
              </a:xfrm>
              <a:prstGeom prst="rect">
                <a:avLst/>
              </a:prstGeom>
              <a:blipFill>
                <a:blip r:embed="rId8"/>
                <a:stretch>
                  <a:fillRect l="-20513" r="-2051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9796246-647E-354E-8123-BF9A0655DF11}"/>
                  </a:ext>
                </a:extLst>
              </p:cNvPr>
              <p:cNvSpPr txBox="1"/>
              <p:nvPr/>
            </p:nvSpPr>
            <p:spPr>
              <a:xfrm>
                <a:off x="9762627" y="4787632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9796246-647E-354E-8123-BF9A0655D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627" y="4787632"/>
                <a:ext cx="222625" cy="276999"/>
              </a:xfrm>
              <a:prstGeom prst="rect">
                <a:avLst/>
              </a:prstGeom>
              <a:blipFill>
                <a:blip r:embed="rId9"/>
                <a:stretch>
                  <a:fillRect l="-18919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9AC272-ACB1-B792-FB2A-9B0A1B3200DF}"/>
                  </a:ext>
                </a:extLst>
              </p:cNvPr>
              <p:cNvSpPr txBox="1"/>
              <p:nvPr/>
            </p:nvSpPr>
            <p:spPr>
              <a:xfrm>
                <a:off x="8662261" y="4837232"/>
                <a:ext cx="227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9AC272-ACB1-B792-FB2A-9B0A1B320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61" y="4837232"/>
                <a:ext cx="227306" cy="276999"/>
              </a:xfrm>
              <a:prstGeom prst="rect">
                <a:avLst/>
              </a:prstGeom>
              <a:blipFill>
                <a:blip r:embed="rId10"/>
                <a:stretch>
                  <a:fillRect l="-24324" r="-1891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36DC084-2FB4-F96F-D9B3-0C5BCB553C35}"/>
              </a:ext>
            </a:extLst>
          </p:cNvPr>
          <p:cNvSpPr txBox="1"/>
          <p:nvPr/>
        </p:nvSpPr>
        <p:spPr>
          <a:xfrm>
            <a:off x="8330078" y="276896"/>
            <a:ext cx="190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Дотичний простір</a:t>
            </a:r>
            <a:endParaRPr lang="en-US" dirty="0">
              <a:latin typeface="YouTube Sa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5AE8C1-F613-2CD1-BFA7-B2320227060A}"/>
              </a:ext>
            </a:extLst>
          </p:cNvPr>
          <p:cNvSpPr txBox="1"/>
          <p:nvPr/>
        </p:nvSpPr>
        <p:spPr>
          <a:xfrm>
            <a:off x="8377751" y="3205486"/>
            <a:ext cx="190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Світовий простір</a:t>
            </a:r>
            <a:endParaRPr lang="en-US" dirty="0">
              <a:latin typeface="YouTube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0702F6-083C-0852-09C5-D8518CF194F3}"/>
              </a:ext>
            </a:extLst>
          </p:cNvPr>
          <p:cNvSpPr txBox="1"/>
          <p:nvPr/>
        </p:nvSpPr>
        <p:spPr>
          <a:xfrm>
            <a:off x="6918864" y="5225607"/>
            <a:ext cx="2020330" cy="9233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ці вектори вже бачили у лекції про модель Фонга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E87F03-D2D5-9CF9-CB4A-C179696E7981}"/>
              </a:ext>
            </a:extLst>
          </p:cNvPr>
          <p:cNvSpPr/>
          <p:nvPr/>
        </p:nvSpPr>
        <p:spPr>
          <a:xfrm>
            <a:off x="3422822" y="5153938"/>
            <a:ext cx="2817340" cy="653738"/>
          </a:xfrm>
          <a:prstGeom prst="rect">
            <a:avLst/>
          </a:prstGeom>
          <a:noFill/>
          <a:ln w="38100">
            <a:solidFill>
              <a:srgbClr val="03BD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6" grpId="0"/>
      <p:bldP spid="27" grpId="0"/>
      <p:bldP spid="28" grpId="0"/>
      <p:bldP spid="34" grpId="0"/>
      <p:bldP spid="35" grpId="0"/>
      <p:bldP spid="36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C0E6-28B5-564E-A7CB-60C10278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Дотичний простір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040CB-1788-0982-A19F-6A9E78A0C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63931" cy="4351337"/>
          </a:xfrm>
        </p:spPr>
        <p:txBody>
          <a:bodyPr/>
          <a:lstStyle/>
          <a:p>
            <a:r>
              <a:rPr lang="uk-UA" dirty="0"/>
              <a:t>Таким чином, ми знаємо які вектори формують дотичний простір</a:t>
            </a:r>
          </a:p>
          <a:p>
            <a:pPr lvl="1"/>
            <a:r>
              <a:rPr lang="uk-UA" dirty="0"/>
              <a:t>У коді, ми вже обчислюємо нормаль у світовому просторі</a:t>
            </a:r>
          </a:p>
          <a:p>
            <a:pPr lvl="1"/>
            <a:r>
              <a:rPr lang="uk-UA" dirty="0"/>
              <a:t>Ми можемо налаштувати </a:t>
            </a:r>
            <a:r>
              <a:rPr lang="en-US" dirty="0" err="1"/>
              <a:t>Assimp</a:t>
            </a:r>
            <a:r>
              <a:rPr lang="en-US" dirty="0"/>
              <a:t> </a:t>
            </a:r>
            <a:r>
              <a:rPr lang="uk-UA" dirty="0"/>
              <a:t>щоб він обчислював дотичні</a:t>
            </a:r>
            <a:r>
              <a:rPr lang="en-US" dirty="0"/>
              <a:t>/</a:t>
            </a:r>
            <a:r>
              <a:rPr lang="uk-UA" dirty="0"/>
              <a:t>бідотичні вектори для кожної вершини</a:t>
            </a:r>
          </a:p>
          <a:p>
            <a:r>
              <a:rPr lang="uk-UA" dirty="0"/>
              <a:t>Тоді, у кожній вершині містимо ці 3 вектори, але як їх отримати для конкретного пікселя на трикутнику</a:t>
            </a:r>
            <a:r>
              <a:rPr lang="en-US" dirty="0"/>
              <a:t>?</a:t>
            </a:r>
          </a:p>
          <a:p>
            <a:pPr lvl="1"/>
            <a:r>
              <a:rPr lang="uk-UA" dirty="0"/>
              <a:t>Ми інтерполюємо кожен з цих векторів та нормалізуємо у піксельному шейдері, точно так само, як для нормал</a:t>
            </a:r>
            <a:r>
              <a:rPr lang="en-US" dirty="0" err="1"/>
              <a:t>i</a:t>
            </a:r>
            <a:endParaRPr lang="en-US" dirty="0"/>
          </a:p>
          <a:p>
            <a:r>
              <a:rPr lang="uk-UA" dirty="0"/>
              <a:t>Маючи ці 3 вектори, зможемо сформувати матрицю перетворення від дотичного до світового простору</a:t>
            </a:r>
            <a:r>
              <a:rPr lang="en-US" dirty="0"/>
              <a:t>!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904D81-BAC4-5D5B-416B-738B8987636E}"/>
              </a:ext>
            </a:extLst>
          </p:cNvPr>
          <p:cNvSpPr txBox="1"/>
          <p:nvPr/>
        </p:nvSpPr>
        <p:spPr>
          <a:xfrm>
            <a:off x="6944497" y="586443"/>
            <a:ext cx="47945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</a:rPr>
              <a:t>struct </a:t>
            </a:r>
            <a:r>
              <a:rPr lang="en-US" sz="1000" dirty="0" err="1">
                <a:latin typeface="Consolas" panose="020B0609020204030204" pitchFamily="49" charset="0"/>
              </a:rPr>
              <a:t>ps_input</a:t>
            </a:r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// ...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float3 Normal : NORMAL;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float3 Tangent : TANGENT;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float3 </a:t>
            </a:r>
            <a:r>
              <a:rPr lang="en-US" sz="1000" dirty="0" err="1">
                <a:latin typeface="Consolas" panose="020B0609020204030204" pitchFamily="49" charset="0"/>
              </a:rPr>
              <a:t>BiTangent</a:t>
            </a:r>
            <a:r>
              <a:rPr lang="en-US" sz="1000" dirty="0">
                <a:latin typeface="Consolas" panose="020B0609020204030204" pitchFamily="49" charset="0"/>
              </a:rPr>
              <a:t> : BITANGENT;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302BC4-E2E7-1F96-3D5D-9B855E3106AF}"/>
              </a:ext>
            </a:extLst>
          </p:cNvPr>
          <p:cNvSpPr txBox="1"/>
          <p:nvPr/>
        </p:nvSpPr>
        <p:spPr>
          <a:xfrm>
            <a:off x="6944497" y="4002763"/>
            <a:ext cx="4627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</a:rPr>
              <a:t>ps_output</a:t>
            </a:r>
            <a:r>
              <a:rPr lang="en-US" sz="1000" dirty="0">
                <a:latin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</a:rPr>
              <a:t>ModelPsMain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ps_input</a:t>
            </a:r>
            <a:r>
              <a:rPr lang="en-US" sz="1000" dirty="0">
                <a:latin typeface="Consolas" panose="020B0609020204030204" pitchFamily="49" charset="0"/>
              </a:rPr>
              <a:t> Input)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</a:rPr>
              <a:t>ps_output</a:t>
            </a:r>
            <a:r>
              <a:rPr lang="en-US" sz="1000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float3 Normal = normalize(</a:t>
            </a:r>
            <a:r>
              <a:rPr lang="en-US" sz="1000" dirty="0" err="1">
                <a:latin typeface="Consolas" panose="020B0609020204030204" pitchFamily="49" charset="0"/>
              </a:rPr>
              <a:t>Input.Normal</a:t>
            </a:r>
            <a:r>
              <a:rPr lang="en-US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float3 Tangent = normalize(</a:t>
            </a:r>
            <a:r>
              <a:rPr lang="en-US" sz="1000" dirty="0" err="1">
                <a:latin typeface="Consolas" panose="020B0609020204030204" pitchFamily="49" charset="0"/>
              </a:rPr>
              <a:t>Input.Tangent</a:t>
            </a:r>
            <a:r>
              <a:rPr lang="en-US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float3 </a:t>
            </a:r>
            <a:r>
              <a:rPr lang="en-US" sz="1000" dirty="0" err="1">
                <a:latin typeface="Consolas" panose="020B0609020204030204" pitchFamily="49" charset="0"/>
              </a:rPr>
              <a:t>BiTangent</a:t>
            </a:r>
            <a:r>
              <a:rPr lang="en-US" sz="1000" dirty="0">
                <a:latin typeface="Consolas" panose="020B0609020204030204" pitchFamily="49" charset="0"/>
              </a:rPr>
              <a:t> = normalize(</a:t>
            </a:r>
            <a:r>
              <a:rPr lang="en-US" sz="1000" dirty="0" err="1">
                <a:latin typeface="Consolas" panose="020B0609020204030204" pitchFamily="49" charset="0"/>
              </a:rPr>
              <a:t>Input.BiTangent</a:t>
            </a:r>
            <a:r>
              <a:rPr lang="en-US" sz="1000" dirty="0"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// ...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}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FDF9F8-DE84-4052-FBF3-EBF2C9DE8E81}"/>
              </a:ext>
            </a:extLst>
          </p:cNvPr>
          <p:cNvSpPr txBox="1"/>
          <p:nvPr/>
        </p:nvSpPr>
        <p:spPr>
          <a:xfrm>
            <a:off x="6944497" y="1755994"/>
            <a:ext cx="50779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</a:rPr>
              <a:t>ps_input</a:t>
            </a:r>
            <a:r>
              <a:rPr lang="en-US" sz="1000" dirty="0">
                <a:latin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</a:rPr>
              <a:t>ModelVsMain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vs_input</a:t>
            </a:r>
            <a:r>
              <a:rPr lang="en-US" sz="1000" dirty="0">
                <a:latin typeface="Consolas" panose="020B0609020204030204" pitchFamily="49" charset="0"/>
              </a:rPr>
              <a:t> Input)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</a:rPr>
              <a:t>ps_input</a:t>
            </a:r>
            <a:r>
              <a:rPr lang="en-US" sz="1000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B050"/>
                </a:solidFill>
                <a:latin typeface="Consolas" panose="020B0609020204030204" pitchFamily="49" charset="0"/>
              </a:rPr>
              <a:t>// ...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</a:rPr>
              <a:t>Result.Normal</a:t>
            </a:r>
            <a:r>
              <a:rPr lang="en-US" sz="1000" dirty="0">
                <a:latin typeface="Consolas" panose="020B0609020204030204" pitchFamily="49" charset="0"/>
              </a:rPr>
              <a:t> = normalize(</a:t>
            </a:r>
            <a:r>
              <a:rPr lang="en-US" sz="1000" dirty="0" err="1">
                <a:latin typeface="Consolas" panose="020B0609020204030204" pitchFamily="49" charset="0"/>
              </a:rPr>
              <a:t>RenderUniforms.NormalWTransform</a:t>
            </a:r>
            <a:r>
              <a:rPr lang="en-US" sz="1000" dirty="0">
                <a:latin typeface="Consolas" panose="020B0609020204030204" pitchFamily="49" charset="0"/>
              </a:rPr>
              <a:t> *          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                  float4(</a:t>
            </a:r>
            <a:r>
              <a:rPr lang="en-US" sz="1000" dirty="0" err="1">
                <a:latin typeface="Consolas" panose="020B0609020204030204" pitchFamily="49" charset="0"/>
              </a:rPr>
              <a:t>Input.Normal</a:t>
            </a:r>
            <a:r>
              <a:rPr lang="en-US" sz="1000" dirty="0">
                <a:latin typeface="Consolas" panose="020B0609020204030204" pitchFamily="49" charset="0"/>
              </a:rPr>
              <a:t>, 0.0f)).</a:t>
            </a:r>
            <a:r>
              <a:rPr lang="en-US" sz="1000" dirty="0" err="1">
                <a:latin typeface="Consolas" panose="020B0609020204030204" pitchFamily="49" charset="0"/>
              </a:rPr>
              <a:t>xyz</a:t>
            </a:r>
            <a:r>
              <a:rPr lang="en-US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</a:rPr>
              <a:t>Result.Tangent</a:t>
            </a:r>
            <a:r>
              <a:rPr lang="en-US" sz="1000" dirty="0">
                <a:latin typeface="Consolas" panose="020B0609020204030204" pitchFamily="49" charset="0"/>
              </a:rPr>
              <a:t> = normalize(</a:t>
            </a:r>
            <a:r>
              <a:rPr lang="en-US" sz="1000" dirty="0" err="1">
                <a:latin typeface="Consolas" panose="020B0609020204030204" pitchFamily="49" charset="0"/>
              </a:rPr>
              <a:t>mul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RenderUniforms.WTransform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                   float4(</a:t>
            </a:r>
            <a:r>
              <a:rPr lang="en-US" sz="1000" dirty="0" err="1">
                <a:latin typeface="Consolas" panose="020B0609020204030204" pitchFamily="49" charset="0"/>
              </a:rPr>
              <a:t>Input.Tangent</a:t>
            </a:r>
            <a:r>
              <a:rPr lang="en-US" sz="1000" dirty="0">
                <a:latin typeface="Consolas" panose="020B0609020204030204" pitchFamily="49" charset="0"/>
              </a:rPr>
              <a:t>, 0.0f)).</a:t>
            </a:r>
            <a:r>
              <a:rPr lang="en-US" sz="1000" dirty="0" err="1">
                <a:latin typeface="Consolas" panose="020B0609020204030204" pitchFamily="49" charset="0"/>
              </a:rPr>
              <a:t>xyz</a:t>
            </a:r>
            <a:r>
              <a:rPr lang="en-US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</a:rPr>
              <a:t>Result.BiTangent</a:t>
            </a:r>
            <a:r>
              <a:rPr lang="en-US" sz="1000" dirty="0">
                <a:latin typeface="Consolas" panose="020B0609020204030204" pitchFamily="49" charset="0"/>
              </a:rPr>
              <a:t> = normalize(</a:t>
            </a:r>
            <a:r>
              <a:rPr lang="en-US" sz="1000" dirty="0" err="1">
                <a:latin typeface="Consolas" panose="020B0609020204030204" pitchFamily="49" charset="0"/>
              </a:rPr>
              <a:t>mul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RenderUniforms.WTransform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                         float4(</a:t>
            </a:r>
            <a:r>
              <a:rPr lang="en-US" sz="1000" dirty="0" err="1">
                <a:latin typeface="Consolas" panose="020B0609020204030204" pitchFamily="49" charset="0"/>
              </a:rPr>
              <a:t>Input.BiTangent</a:t>
            </a:r>
            <a:r>
              <a:rPr lang="en-US" sz="1000" dirty="0">
                <a:latin typeface="Consolas" panose="020B0609020204030204" pitchFamily="49" charset="0"/>
              </a:rPr>
              <a:t>, 0.0f)).</a:t>
            </a:r>
            <a:r>
              <a:rPr lang="en-US" sz="1000" dirty="0" err="1">
                <a:latin typeface="Consolas" panose="020B0609020204030204" pitchFamily="49" charset="0"/>
              </a:rPr>
              <a:t>xyz</a:t>
            </a:r>
            <a:r>
              <a:rPr lang="en-US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return Result;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48D0E5-D636-8A06-C162-ED73654DF5E5}"/>
              </a:ext>
            </a:extLst>
          </p:cNvPr>
          <p:cNvSpPr/>
          <p:nvPr/>
        </p:nvSpPr>
        <p:spPr>
          <a:xfrm>
            <a:off x="9448800" y="2838996"/>
            <a:ext cx="1828800" cy="1965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2B8959-9473-A5E0-6A70-D0CF2EC253E9}"/>
              </a:ext>
            </a:extLst>
          </p:cNvPr>
          <p:cNvSpPr/>
          <p:nvPr/>
        </p:nvSpPr>
        <p:spPr>
          <a:xfrm>
            <a:off x="9567494" y="3156215"/>
            <a:ext cx="1828800" cy="1965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896684-306D-DA5D-C01E-7545B7FFDD55}"/>
              </a:ext>
            </a:extLst>
          </p:cNvPr>
          <p:cNvSpPr/>
          <p:nvPr/>
        </p:nvSpPr>
        <p:spPr>
          <a:xfrm>
            <a:off x="7271657" y="4511040"/>
            <a:ext cx="3274423" cy="4589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4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4B9D-D6BD-B7F4-3C1D-92587A1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Дотичний простір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12D4-6E8B-54AB-C580-094A4E96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015827" cy="3886199"/>
          </a:xfrm>
        </p:spPr>
        <p:txBody>
          <a:bodyPr/>
          <a:lstStyle/>
          <a:p>
            <a:r>
              <a:rPr lang="uk-UA" dirty="0"/>
              <a:t>Для формування цієї матриці перетворення, потрібно зрозуміти, як працює множення матрицю з вектором</a:t>
            </a:r>
          </a:p>
          <a:p>
            <a:pPr lvl="1"/>
            <a:r>
              <a:rPr lang="uk-UA" dirty="0"/>
              <a:t>Я це вже пояснював у лекцію про матриці перетворення, але варто знову пройти, якщо ви вже забули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A8B2BA-1F65-D1E6-B10D-B2F5EDFCDAAB}"/>
                  </a:ext>
                </a:extLst>
              </p:cNvPr>
              <p:cNvSpPr txBox="1"/>
              <p:nvPr/>
            </p:nvSpPr>
            <p:spPr>
              <a:xfrm>
                <a:off x="7710268" y="671564"/>
                <a:ext cx="323806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A8B2BA-1F65-D1E6-B10D-B2F5EDFCD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268" y="671564"/>
                <a:ext cx="3238066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E531242-F593-95F5-1E22-DB139501E0DD}"/>
              </a:ext>
            </a:extLst>
          </p:cNvPr>
          <p:cNvSpPr txBox="1"/>
          <p:nvPr/>
        </p:nvSpPr>
        <p:spPr>
          <a:xfrm>
            <a:off x="8502838" y="1695467"/>
            <a:ext cx="195715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Осьові вектори вхідного простору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526F84-D269-B527-C0ED-4ACC133B77FE}"/>
              </a:ext>
            </a:extLst>
          </p:cNvPr>
          <p:cNvCxnSpPr>
            <a:cxnSpLocks/>
          </p:cNvCxnSpPr>
          <p:nvPr/>
        </p:nvCxnSpPr>
        <p:spPr>
          <a:xfrm flipH="1" flipV="1">
            <a:off x="8526122" y="1447426"/>
            <a:ext cx="106355" cy="3541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9163A8-9045-3EF3-17FC-765277A38039}"/>
              </a:ext>
            </a:extLst>
          </p:cNvPr>
          <p:cNvCxnSpPr>
            <a:cxnSpLocks/>
          </p:cNvCxnSpPr>
          <p:nvPr/>
        </p:nvCxnSpPr>
        <p:spPr>
          <a:xfrm flipV="1">
            <a:off x="9464905" y="1447427"/>
            <a:ext cx="0" cy="36693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78927C-F440-A581-2CD4-7AB9903E2B23}"/>
              </a:ext>
            </a:extLst>
          </p:cNvPr>
          <p:cNvCxnSpPr>
            <a:cxnSpLocks/>
          </p:cNvCxnSpPr>
          <p:nvPr/>
        </p:nvCxnSpPr>
        <p:spPr>
          <a:xfrm flipV="1">
            <a:off x="10334217" y="1447426"/>
            <a:ext cx="69472" cy="3486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466D278-B038-B826-CF03-7B735DD929CA}"/>
                  </a:ext>
                </a:extLst>
              </p:cNvPr>
              <p:cNvSpPr txBox="1"/>
              <p:nvPr/>
            </p:nvSpPr>
            <p:spPr>
              <a:xfrm>
                <a:off x="8508256" y="2700769"/>
                <a:ext cx="2892458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466D278-B038-B826-CF03-7B735DD92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256" y="2700769"/>
                <a:ext cx="2892458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A1FFA55B-CB9C-0FA3-BD78-CD96C660B5B5}"/>
              </a:ext>
            </a:extLst>
          </p:cNvPr>
          <p:cNvSpPr/>
          <p:nvPr/>
        </p:nvSpPr>
        <p:spPr>
          <a:xfrm>
            <a:off x="9328184" y="2689194"/>
            <a:ext cx="243402" cy="8803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B43427-950C-F797-DD2B-F41FAAE0961F}"/>
              </a:ext>
            </a:extLst>
          </p:cNvPr>
          <p:cNvSpPr/>
          <p:nvPr/>
        </p:nvSpPr>
        <p:spPr>
          <a:xfrm>
            <a:off x="10194408" y="2689193"/>
            <a:ext cx="243402" cy="8803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E65FA19-C07D-7FC0-9486-0A91E253F25F}"/>
              </a:ext>
            </a:extLst>
          </p:cNvPr>
          <p:cNvSpPr/>
          <p:nvPr/>
        </p:nvSpPr>
        <p:spPr>
          <a:xfrm>
            <a:off x="11053389" y="2689192"/>
            <a:ext cx="243402" cy="8803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AD800F5-CA7F-6554-0A7F-3E2D02D538B2}"/>
                  </a:ext>
                </a:extLst>
              </p:cNvPr>
              <p:cNvSpPr txBox="1"/>
              <p:nvPr/>
            </p:nvSpPr>
            <p:spPr>
              <a:xfrm>
                <a:off x="8502838" y="3716346"/>
                <a:ext cx="320857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AD800F5-CA7F-6554-0A7F-3E2D02D5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838" y="3716346"/>
                <a:ext cx="3208571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CB47675D-2EFE-247B-5439-F74080FDF3EA}"/>
              </a:ext>
            </a:extLst>
          </p:cNvPr>
          <p:cNvSpPr txBox="1"/>
          <p:nvPr/>
        </p:nvSpPr>
        <p:spPr>
          <a:xfrm>
            <a:off x="4030611" y="3697678"/>
            <a:ext cx="2247087" cy="147732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Отже, множення матрицю з векотором - це зміна базису векотра в вихідному просторі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7CB2373-17C5-A656-A362-23A9349263B0}"/>
              </a:ext>
            </a:extLst>
          </p:cNvPr>
          <p:cNvSpPr/>
          <p:nvPr/>
        </p:nvSpPr>
        <p:spPr>
          <a:xfrm>
            <a:off x="8322276" y="574589"/>
            <a:ext cx="451020" cy="88076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D52F94B-99F9-4697-C235-AFCA7434191F}"/>
              </a:ext>
            </a:extLst>
          </p:cNvPr>
          <p:cNvSpPr/>
          <p:nvPr/>
        </p:nvSpPr>
        <p:spPr>
          <a:xfrm>
            <a:off x="9239395" y="574588"/>
            <a:ext cx="451020" cy="88076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8E8D-09D8-ED51-D4CD-A3425B5FBF3A}"/>
              </a:ext>
            </a:extLst>
          </p:cNvPr>
          <p:cNvSpPr/>
          <p:nvPr/>
        </p:nvSpPr>
        <p:spPr>
          <a:xfrm>
            <a:off x="10156514" y="574588"/>
            <a:ext cx="451020" cy="88076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C8D17F-B51A-CCD6-5079-1E95823F685E}"/>
              </a:ext>
            </a:extLst>
          </p:cNvPr>
          <p:cNvSpPr/>
          <p:nvPr/>
        </p:nvSpPr>
        <p:spPr>
          <a:xfrm>
            <a:off x="8773295" y="3686674"/>
            <a:ext cx="466099" cy="971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D1F46D8-6B26-F31A-5B61-72D231F1A50B}"/>
              </a:ext>
            </a:extLst>
          </p:cNvPr>
          <p:cNvSpPr/>
          <p:nvPr/>
        </p:nvSpPr>
        <p:spPr>
          <a:xfrm>
            <a:off x="9828189" y="3686674"/>
            <a:ext cx="466099" cy="971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164256A-CBD7-16D7-1CEB-9B581D809BB9}"/>
              </a:ext>
            </a:extLst>
          </p:cNvPr>
          <p:cNvSpPr/>
          <p:nvPr/>
        </p:nvSpPr>
        <p:spPr>
          <a:xfrm>
            <a:off x="10889263" y="3686674"/>
            <a:ext cx="466099" cy="971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7C9B5-D7B8-160E-D0B0-127EFEA5F121}"/>
                  </a:ext>
                </a:extLst>
              </p:cNvPr>
              <p:cNvSpPr txBox="1"/>
              <p:nvPr/>
            </p:nvSpPr>
            <p:spPr>
              <a:xfrm>
                <a:off x="6542237" y="2700769"/>
                <a:ext cx="2005549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7C9B5-D7B8-160E-D0B0-127EFEA5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237" y="2700769"/>
                <a:ext cx="2005549" cy="8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1" grpId="1" animBg="1"/>
      <p:bldP spid="51" grpId="2" animBg="1"/>
      <p:bldP spid="55" grpId="0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4B9D-D6BD-B7F4-3C1D-92587A1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Дотичний простір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12D4-6E8B-54AB-C580-094A4E96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077611" cy="3886199"/>
          </a:xfrm>
        </p:spPr>
        <p:txBody>
          <a:bodyPr/>
          <a:lstStyle/>
          <a:p>
            <a:r>
              <a:rPr lang="uk-UA" dirty="0"/>
              <a:t>Таким чином, слід переставити стовпці матриці нашими 3 базовими векторами у вихідному просторі (світу)</a:t>
            </a:r>
            <a:endParaRPr lang="en-US" dirty="0"/>
          </a:p>
          <a:p>
            <a:r>
              <a:rPr lang="uk-UA" dirty="0"/>
              <a:t>У такому способі, ми перетворюємо вектор від дотичного простору до світового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466D278-B038-B826-CF03-7B735DD929CA}"/>
                  </a:ext>
                </a:extLst>
              </p:cNvPr>
              <p:cNvSpPr txBox="1"/>
              <p:nvPr/>
            </p:nvSpPr>
            <p:spPr>
              <a:xfrm>
                <a:off x="6635350" y="3461578"/>
                <a:ext cx="5256411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466D278-B038-B826-CF03-7B735DD92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350" y="3461578"/>
                <a:ext cx="5256411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54E3876-2804-7392-CC18-2C676663838C}"/>
              </a:ext>
            </a:extLst>
          </p:cNvPr>
          <p:cNvSpPr/>
          <p:nvPr/>
        </p:nvSpPr>
        <p:spPr>
          <a:xfrm>
            <a:off x="9950911" y="1052677"/>
            <a:ext cx="1549400" cy="1000919"/>
          </a:xfrm>
          <a:custGeom>
            <a:avLst/>
            <a:gdLst>
              <a:gd name="connsiteX0" fmla="*/ 0 w 2546350"/>
              <a:gd name="connsiteY0" fmla="*/ 1092200 h 1377950"/>
              <a:gd name="connsiteX1" fmla="*/ 1657350 w 2546350"/>
              <a:gd name="connsiteY1" fmla="*/ 0 h 1377950"/>
              <a:gd name="connsiteX2" fmla="*/ 2546350 w 2546350"/>
              <a:gd name="connsiteY2" fmla="*/ 1377950 h 1377950"/>
              <a:gd name="connsiteX3" fmla="*/ 0 w 2546350"/>
              <a:gd name="connsiteY3" fmla="*/ 1092200 h 13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350" h="1377950">
                <a:moveTo>
                  <a:pt x="0" y="1092200"/>
                </a:moveTo>
                <a:lnTo>
                  <a:pt x="1657350" y="0"/>
                </a:lnTo>
                <a:lnTo>
                  <a:pt x="2546350" y="1377950"/>
                </a:lnTo>
                <a:lnTo>
                  <a:pt x="0" y="109220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D318C3-7534-560D-EA00-9D41268C7D36}"/>
              </a:ext>
            </a:extLst>
          </p:cNvPr>
          <p:cNvSpPr/>
          <p:nvPr/>
        </p:nvSpPr>
        <p:spPr>
          <a:xfrm>
            <a:off x="10877051" y="994969"/>
            <a:ext cx="133350" cy="13335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0A9A87-4C61-CE00-2D61-AD70BE5DA35B}"/>
              </a:ext>
            </a:extLst>
          </p:cNvPr>
          <p:cNvSpPr/>
          <p:nvPr/>
        </p:nvSpPr>
        <p:spPr>
          <a:xfrm>
            <a:off x="11433890" y="1986921"/>
            <a:ext cx="133350" cy="13335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D80EEA-D8C9-ECD1-2C0F-33FDF64FDBA6}"/>
              </a:ext>
            </a:extLst>
          </p:cNvPr>
          <p:cNvSpPr/>
          <p:nvPr/>
        </p:nvSpPr>
        <p:spPr>
          <a:xfrm>
            <a:off x="9870405" y="1761451"/>
            <a:ext cx="133350" cy="13335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CE4DD-D720-E2E6-EDEC-31C38115D935}"/>
              </a:ext>
            </a:extLst>
          </p:cNvPr>
          <p:cNvSpPr txBox="1"/>
          <p:nvPr/>
        </p:nvSpPr>
        <p:spPr>
          <a:xfrm>
            <a:off x="9811266" y="272675"/>
            <a:ext cx="19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Світовий простір</a:t>
            </a:r>
            <a:endParaRPr lang="en-US" dirty="0">
              <a:latin typeface="YouTube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66DF1-2B13-9D15-3A30-19C49046DC7B}"/>
              </a:ext>
            </a:extLst>
          </p:cNvPr>
          <p:cNvCxnSpPr>
            <a:cxnSpLocks/>
          </p:cNvCxnSpPr>
          <p:nvPr/>
        </p:nvCxnSpPr>
        <p:spPr>
          <a:xfrm>
            <a:off x="10732252" y="1659610"/>
            <a:ext cx="417845" cy="2936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D639D9-3C61-69A3-1759-10857C3C4FC6}"/>
              </a:ext>
            </a:extLst>
          </p:cNvPr>
          <p:cNvCxnSpPr>
            <a:cxnSpLocks/>
          </p:cNvCxnSpPr>
          <p:nvPr/>
        </p:nvCxnSpPr>
        <p:spPr>
          <a:xfrm flipH="1">
            <a:off x="10261097" y="1659610"/>
            <a:ext cx="471155" cy="3167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FCDC63-3CF0-20BD-6DDB-B69928A0D772}"/>
              </a:ext>
            </a:extLst>
          </p:cNvPr>
          <p:cNvCxnSpPr>
            <a:cxnSpLocks/>
          </p:cNvCxnSpPr>
          <p:nvPr/>
        </p:nvCxnSpPr>
        <p:spPr>
          <a:xfrm flipV="1">
            <a:off x="10732252" y="1127797"/>
            <a:ext cx="0" cy="5492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74A2D2-5EC9-4CB6-C264-6E2604E64735}"/>
                  </a:ext>
                </a:extLst>
              </p:cNvPr>
              <p:cNvSpPr txBox="1"/>
              <p:nvPr/>
            </p:nvSpPr>
            <p:spPr>
              <a:xfrm>
                <a:off x="10619920" y="851571"/>
                <a:ext cx="238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74A2D2-5EC9-4CB6-C264-6E2604E6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920" y="851571"/>
                <a:ext cx="238077" cy="276999"/>
              </a:xfrm>
              <a:prstGeom prst="rect">
                <a:avLst/>
              </a:prstGeom>
              <a:blipFill>
                <a:blip r:embed="rId3"/>
                <a:stretch>
                  <a:fillRect l="-20513" r="-2051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578187-6BA4-CF6A-B2C2-9B58C03F0629}"/>
                  </a:ext>
                </a:extLst>
              </p:cNvPr>
              <p:cNvSpPr txBox="1"/>
              <p:nvPr/>
            </p:nvSpPr>
            <p:spPr>
              <a:xfrm>
                <a:off x="11157700" y="1856072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578187-6BA4-CF6A-B2C2-9B58C03F0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700" y="1856072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18919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106D6-16EC-4224-D5FF-87553B0AEBB1}"/>
                  </a:ext>
                </a:extLst>
              </p:cNvPr>
              <p:cNvSpPr txBox="1"/>
              <p:nvPr/>
            </p:nvSpPr>
            <p:spPr>
              <a:xfrm>
                <a:off x="10057334" y="1905672"/>
                <a:ext cx="227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106D6-16EC-4224-D5FF-87553B0AE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334" y="1905672"/>
                <a:ext cx="227306" cy="276999"/>
              </a:xfrm>
              <a:prstGeom prst="rect">
                <a:avLst/>
              </a:prstGeom>
              <a:blipFill>
                <a:blip r:embed="rId5"/>
                <a:stretch>
                  <a:fillRect l="-24324" r="-1891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68CBAE-A2BB-0181-52F1-C09C5A96BA64}"/>
                  </a:ext>
                </a:extLst>
              </p:cNvPr>
              <p:cNvSpPr txBox="1"/>
              <p:nvPr/>
            </p:nvSpPr>
            <p:spPr>
              <a:xfrm>
                <a:off x="9473236" y="1839665"/>
                <a:ext cx="2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68CBAE-A2BB-0181-52F1-C09C5A96B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36" y="1839665"/>
                <a:ext cx="289310" cy="276999"/>
              </a:xfrm>
              <a:prstGeom prst="rect">
                <a:avLst/>
              </a:prstGeom>
              <a:blipFill>
                <a:blip r:embed="rId6"/>
                <a:stretch>
                  <a:fillRect l="-17021" r="-85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38BD02-9B5B-8C1A-8FE7-772A85882E87}"/>
                  </a:ext>
                </a:extLst>
              </p:cNvPr>
              <p:cNvSpPr txBox="1"/>
              <p:nvPr/>
            </p:nvSpPr>
            <p:spPr>
              <a:xfrm>
                <a:off x="11343108" y="2155198"/>
                <a:ext cx="28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38BD02-9B5B-8C1A-8FE7-772A85882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3108" y="2155198"/>
                <a:ext cx="283987" cy="276999"/>
              </a:xfrm>
              <a:prstGeom prst="rect">
                <a:avLst/>
              </a:prstGeom>
              <a:blipFill>
                <a:blip r:embed="rId7"/>
                <a:stretch>
                  <a:fillRect l="-19565" r="-65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94187-1BE5-9B86-0E96-0AC6640881C8}"/>
                  </a:ext>
                </a:extLst>
              </p:cNvPr>
              <p:cNvSpPr txBox="1"/>
              <p:nvPr/>
            </p:nvSpPr>
            <p:spPr>
              <a:xfrm>
                <a:off x="10832013" y="673520"/>
                <a:ext cx="2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94187-1BE5-9B86-0E96-0AC66408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013" y="673520"/>
                <a:ext cx="289310" cy="276999"/>
              </a:xfrm>
              <a:prstGeom prst="rect">
                <a:avLst/>
              </a:prstGeom>
              <a:blipFill>
                <a:blip r:embed="rId8"/>
                <a:stretch>
                  <a:fillRect l="-19149" r="-638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F800CE-3038-E7FD-2088-2303F05DF6AA}"/>
                  </a:ext>
                </a:extLst>
              </p:cNvPr>
              <p:cNvSpPr txBox="1"/>
              <p:nvPr/>
            </p:nvSpPr>
            <p:spPr>
              <a:xfrm>
                <a:off x="6635350" y="627289"/>
                <a:ext cx="2226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F800CE-3038-E7FD-2088-2303F05DF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350" y="627289"/>
                <a:ext cx="222625" cy="276999"/>
              </a:xfrm>
              <a:prstGeom prst="rect">
                <a:avLst/>
              </a:prstGeom>
              <a:blipFill>
                <a:blip r:embed="rId9"/>
                <a:stretch>
                  <a:fillRect l="-5405" r="-540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445B91-C895-FFB9-C453-F8DF499DF698}"/>
                  </a:ext>
                </a:extLst>
              </p:cNvPr>
              <p:cNvSpPr txBox="1"/>
              <p:nvPr/>
            </p:nvSpPr>
            <p:spPr>
              <a:xfrm>
                <a:off x="8343891" y="2322466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445B91-C895-FFB9-C453-F8DF499DF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91" y="2322466"/>
                <a:ext cx="203004" cy="276999"/>
              </a:xfrm>
              <a:prstGeom prst="rect">
                <a:avLst/>
              </a:prstGeom>
              <a:blipFill>
                <a:blip r:embed="rId10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A2BCD5-0755-5F73-8E0C-7624F696C592}"/>
                  </a:ext>
                </a:extLst>
              </p:cNvPr>
              <p:cNvSpPr txBox="1"/>
              <p:nvPr/>
            </p:nvSpPr>
            <p:spPr>
              <a:xfrm>
                <a:off x="6367585" y="2592657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A2BCD5-0755-5F73-8E0C-7624F696C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5" y="2592657"/>
                <a:ext cx="201145" cy="276999"/>
              </a:xfrm>
              <a:prstGeom prst="rect">
                <a:avLst/>
              </a:prstGeom>
              <a:blipFill>
                <a:blip r:embed="rId11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926B2AE-A840-7497-D73F-DF38245D23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693" y="924247"/>
            <a:ext cx="1546241" cy="154624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D59AD0-8316-EF89-3B70-F08A0978BB92}"/>
              </a:ext>
            </a:extLst>
          </p:cNvPr>
          <p:cNvCxnSpPr>
            <a:cxnSpLocks/>
          </p:cNvCxnSpPr>
          <p:nvPr/>
        </p:nvCxnSpPr>
        <p:spPr>
          <a:xfrm flipV="1">
            <a:off x="6747330" y="924247"/>
            <a:ext cx="0" cy="153823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0D0EC3-8C14-8D73-80D1-C74F5E15E148}"/>
              </a:ext>
            </a:extLst>
          </p:cNvPr>
          <p:cNvCxnSpPr>
            <a:cxnSpLocks/>
          </p:cNvCxnSpPr>
          <p:nvPr/>
        </p:nvCxnSpPr>
        <p:spPr>
          <a:xfrm>
            <a:off x="6747330" y="2462483"/>
            <a:ext cx="157492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EBF21C-C3CE-27CE-D56B-9C10AA088658}"/>
              </a:ext>
            </a:extLst>
          </p:cNvPr>
          <p:cNvCxnSpPr>
            <a:cxnSpLocks/>
          </p:cNvCxnSpPr>
          <p:nvPr/>
        </p:nvCxnSpPr>
        <p:spPr>
          <a:xfrm flipH="1">
            <a:off x="6601282" y="2462482"/>
            <a:ext cx="145381" cy="18415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FF98CB-EE37-054E-7E85-DBA122BC8E2A}"/>
              </a:ext>
            </a:extLst>
          </p:cNvPr>
          <p:cNvSpPr txBox="1"/>
          <p:nvPr/>
        </p:nvSpPr>
        <p:spPr>
          <a:xfrm>
            <a:off x="6523136" y="272736"/>
            <a:ext cx="198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Дотичний простір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8871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0992-A7C3-9238-51C7-C1266760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нормалей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631CA-207F-C08F-76DE-BE7946AA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7610279" cy="4351337"/>
          </a:xfrm>
        </p:spPr>
        <p:txBody>
          <a:bodyPr/>
          <a:lstStyle/>
          <a:p>
            <a:r>
              <a:rPr lang="uk-UA" dirty="0"/>
              <a:t>Нарешті, зможемо об</a:t>
            </a:r>
            <a:r>
              <a:rPr lang="en-US" dirty="0"/>
              <a:t>’</a:t>
            </a:r>
            <a:r>
              <a:rPr lang="uk-UA" dirty="0"/>
              <a:t>єднати всі ці кроки, щоб описати алгоритм відображення нормалей</a:t>
            </a:r>
          </a:p>
          <a:p>
            <a:pPr lvl="1"/>
            <a:r>
              <a:rPr lang="uk-UA" dirty="0"/>
              <a:t>Спочатку, ми завантажуємо карти нормалей, створюємо міп-рівні та копіюємо їх до графічного процесора</a:t>
            </a:r>
          </a:p>
          <a:p>
            <a:pPr lvl="1"/>
            <a:r>
              <a:rPr lang="uk-UA" dirty="0"/>
              <a:t>Також, зберігаємо дотичні та відотичні вектори у кожній вершині</a:t>
            </a:r>
          </a:p>
          <a:p>
            <a:pPr lvl="1"/>
            <a:r>
              <a:rPr lang="uk-UA" dirty="0"/>
              <a:t>У вершинному шейдері ми перетворюємо ці вектори до світового простору (у лекції про моделі Фонга, ми довели, що це виконує нормальна матриця перетворення)</a:t>
            </a:r>
          </a:p>
          <a:p>
            <a:pPr lvl="1"/>
            <a:r>
              <a:rPr lang="uk-UA" dirty="0"/>
              <a:t>У піксельному шейдері, ми нормалізуємо ці 3 вектори, формуємо матрицю перетворення</a:t>
            </a:r>
            <a:r>
              <a:rPr lang="en-US" dirty="0"/>
              <a:t> (TBN)</a:t>
            </a:r>
            <a:r>
              <a:rPr lang="uk-UA" dirty="0"/>
              <a:t>, вибірковуємо нормаль з карти та перетворюємо її</a:t>
            </a:r>
            <a:endParaRPr lang="en-US" dirty="0"/>
          </a:p>
          <a:p>
            <a:r>
              <a:rPr lang="uk-UA" dirty="0"/>
              <a:t>Проте, є деякі деталі, які варто розглянути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9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877B-2D6C-B2B5-6484-B2380DB4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Деталі відображення нормалей - </a:t>
            </a:r>
            <a:r>
              <a:rPr lang="en-US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FDA0-0A66-88D5-AB90-9DDF0FA0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8685317" cy="4351337"/>
          </a:xfrm>
        </p:spPr>
        <p:txBody>
          <a:bodyPr/>
          <a:lstStyle/>
          <a:p>
            <a:r>
              <a:rPr lang="uk-UA" dirty="0"/>
              <a:t>Нормалі у картах</a:t>
            </a:r>
            <a:r>
              <a:rPr lang="en-US" dirty="0"/>
              <a:t> </a:t>
            </a:r>
            <a:r>
              <a:rPr lang="en-US" dirty="0" err="1"/>
              <a:t>Sponza</a:t>
            </a:r>
            <a:r>
              <a:rPr lang="uk-UA" dirty="0"/>
              <a:t> не є нормалізованими, оскільки вони зберігають лише 8 бітів</a:t>
            </a:r>
            <a:r>
              <a:rPr lang="en-US" dirty="0"/>
              <a:t> </a:t>
            </a:r>
            <a:r>
              <a:rPr lang="uk-UA" dirty="0"/>
              <a:t>для кожного каналу, і вони намагаються не втрачати цю точність</a:t>
            </a:r>
            <a:endParaRPr lang="en-US" dirty="0"/>
          </a:p>
          <a:p>
            <a:r>
              <a:rPr lang="uk-UA" dirty="0"/>
              <a:t>Це краще для зберігання даних, але створює проблеми для піксельного шейдера</a:t>
            </a:r>
          </a:p>
          <a:p>
            <a:pPr lvl="1"/>
            <a:r>
              <a:rPr lang="uk-UA" dirty="0"/>
              <a:t>Кожен тексель зберігає вектора з різною довжиною</a:t>
            </a:r>
          </a:p>
          <a:p>
            <a:pPr lvl="1"/>
            <a:r>
              <a:rPr lang="uk-UA" dirty="0"/>
              <a:t>Під час семплювання текстури інтерполяція між векторами з різними довжинами перекрутить результат ближче до довшого вектора</a:t>
            </a:r>
          </a:p>
          <a:p>
            <a:r>
              <a:rPr lang="uk-UA" dirty="0"/>
              <a:t>Тому слід нормалізувати текселі перед тим, як ми їх копіюємо до графічного процесора</a:t>
            </a:r>
          </a:p>
        </p:txBody>
      </p:sp>
    </p:spTree>
    <p:extLst>
      <p:ext uri="{BB962C8B-B14F-4D97-AF65-F5344CB8AC3E}">
        <p14:creationId xmlns:p14="http://schemas.microsoft.com/office/powerpoint/2010/main" val="315947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877B-2D6C-B2B5-6484-B2380DB4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Деталі відображення нормалей - 2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FDA0-0A66-88D5-AB90-9DDF0FA0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8685317" cy="4351337"/>
          </a:xfrm>
        </p:spPr>
        <p:txBody>
          <a:bodyPr/>
          <a:lstStyle/>
          <a:p>
            <a:r>
              <a:rPr lang="uk-UA" dirty="0"/>
              <a:t>Якщо усі текселі зберігають одиничні вектори, білінійна або яка-небудь складніша метода фільтрації далі поверне не одиничний вектор</a:t>
            </a:r>
          </a:p>
          <a:p>
            <a:pPr lvl="1"/>
            <a:r>
              <a:rPr lang="uk-UA" dirty="0"/>
              <a:t>Причина така сама, чому необхідно нормалізувати одиничні вектори (нормаль, дотичний, бідотичний вектори), які отримуємо від вершинного шейдера</a:t>
            </a:r>
          </a:p>
          <a:p>
            <a:r>
              <a:rPr lang="uk-UA" dirty="0"/>
              <a:t>Тому ще треба нормалізувати нормалі від карти після вибірковання</a:t>
            </a:r>
            <a:r>
              <a:rPr lang="en-US" dirty="0"/>
              <a:t> </a:t>
            </a:r>
            <a:r>
              <a:rPr lang="uk-UA" dirty="0"/>
              <a:t>текстури</a:t>
            </a:r>
            <a:r>
              <a:rPr lang="en-US" dirty="0"/>
              <a:t>/texture sampling</a:t>
            </a:r>
            <a:r>
              <a:rPr lang="uk-UA" dirty="0"/>
              <a:t>, хоч це можна виконати після перетворення нормаль</a:t>
            </a:r>
          </a:p>
        </p:txBody>
      </p:sp>
    </p:spTree>
    <p:extLst>
      <p:ext uri="{BB962C8B-B14F-4D97-AF65-F5344CB8AC3E}">
        <p14:creationId xmlns:p14="http://schemas.microsoft.com/office/powerpoint/2010/main" val="16109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877B-2D6C-B2B5-6484-B2380DB4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Деталі відображення нормалей - </a:t>
            </a: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DA0-0A66-88D5-AB90-9DDF0FA020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0" y="1828801"/>
                <a:ext cx="4910831" cy="4010684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Ми зберігатимемо нормалі у картах в форматі </a:t>
                </a:r>
                <a:r>
                  <a:rPr lang="en-US" dirty="0"/>
                  <a:t>RGBA8_UNORM </a:t>
                </a:r>
              </a:p>
              <a:p>
                <a:pPr lvl="1"/>
                <a:r>
                  <a:rPr lang="uk-UA" dirty="0"/>
                  <a:t>Це формат, в якому кожен компонент містить 8 бітів (числа у діапазоні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[0, 255]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uk-UA" dirty="0"/>
                  <a:t>Оскільки це </a:t>
                </a:r>
                <a:r>
                  <a:rPr lang="en-US" dirty="0"/>
                  <a:t>UNORM </a:t>
                </a:r>
                <a:r>
                  <a:rPr lang="uk-UA" dirty="0"/>
                  <a:t>формат, </a:t>
                </a:r>
                <a:r>
                  <a:rPr lang="en-US" dirty="0"/>
                  <a:t>GPU </a:t>
                </a:r>
                <a:r>
                  <a:rPr lang="uk-UA" dirty="0"/>
                  <a:t>перетворює кожний канал до діапазону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uk-UA" dirty="0"/>
                  <a:t>, ділячи компоненти на </a:t>
                </a:r>
                <a14:m>
                  <m:oMath xmlns:m="http://schemas.openxmlformats.org/officeDocument/2006/math">
                    <m:r>
                      <a:rPr lang="uk-UA" i="1" dirty="0"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endParaRPr lang="en-US" dirty="0"/>
              </a:p>
              <a:p>
                <a:r>
                  <a:rPr lang="uk-UA" dirty="0"/>
                  <a:t>Таким чином, коли я казатиму, що текселі зберігають числа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uk-UA" dirty="0"/>
                  <a:t>, це з точки зору графічного процесра, а коли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255]</m:t>
                    </m:r>
                  </m:oMath>
                </a14:m>
                <a:r>
                  <a:rPr lang="uk-UA" dirty="0"/>
                  <a:t>, центрального процесора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DA0-0A66-88D5-AB90-9DDF0FA0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0" y="1828801"/>
                <a:ext cx="4910831" cy="4010684"/>
              </a:xfrm>
              <a:blipFill>
                <a:blip r:embed="rId2"/>
                <a:stretch>
                  <a:fillRect l="-248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CB49317-7681-D3A5-D809-8C6CE3BBF9E7}"/>
              </a:ext>
            </a:extLst>
          </p:cNvPr>
          <p:cNvSpPr txBox="1"/>
          <p:nvPr/>
        </p:nvSpPr>
        <p:spPr>
          <a:xfrm>
            <a:off x="8404059" y="3573379"/>
            <a:ext cx="655722" cy="685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2B9B0E-4A20-1676-AE7C-45FC3B852015}"/>
              </a:ext>
            </a:extLst>
          </p:cNvPr>
          <p:cNvSpPr/>
          <p:nvPr/>
        </p:nvSpPr>
        <p:spPr>
          <a:xfrm>
            <a:off x="8662738" y="3850105"/>
            <a:ext cx="138363" cy="13234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67B76-5F2F-5C03-08E8-7774C4F48E90}"/>
              </a:ext>
            </a:extLst>
          </p:cNvPr>
          <p:cNvSpPr txBox="1"/>
          <p:nvPr/>
        </p:nvSpPr>
        <p:spPr>
          <a:xfrm>
            <a:off x="7943850" y="1828801"/>
            <a:ext cx="153402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Центральний процесор</a:t>
            </a:r>
            <a:endParaRPr lang="en-US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60B9A-5513-13D2-C96C-F0A121C282CB}"/>
              </a:ext>
            </a:extLst>
          </p:cNvPr>
          <p:cNvSpPr txBox="1"/>
          <p:nvPr/>
        </p:nvSpPr>
        <p:spPr>
          <a:xfrm>
            <a:off x="7943850" y="5193154"/>
            <a:ext cx="153402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Графічний процесор</a:t>
            </a:r>
            <a:endParaRPr lang="en-US" dirty="0">
              <a:latin typeface="YouTube San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E3598-3DC6-91F3-13B3-83AD92D79199}"/>
              </a:ext>
            </a:extLst>
          </p:cNvPr>
          <p:cNvCxnSpPr/>
          <p:nvPr/>
        </p:nvCxnSpPr>
        <p:spPr>
          <a:xfrm>
            <a:off x="8500311" y="2475132"/>
            <a:ext cx="0" cy="1098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BA681A-D0BF-7728-7D71-437A2CFE78AE}"/>
              </a:ext>
            </a:extLst>
          </p:cNvPr>
          <p:cNvCxnSpPr>
            <a:cxnSpLocks/>
          </p:cNvCxnSpPr>
          <p:nvPr/>
        </p:nvCxnSpPr>
        <p:spPr>
          <a:xfrm flipV="1">
            <a:off x="8963526" y="2475132"/>
            <a:ext cx="0" cy="1098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41B512-73BC-5F75-79FE-81A8BDC118B6}"/>
                  </a:ext>
                </a:extLst>
              </p:cNvPr>
              <p:cNvSpPr txBox="1"/>
              <p:nvPr/>
            </p:nvSpPr>
            <p:spPr>
              <a:xfrm>
                <a:off x="7666714" y="28293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[0,255]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41B512-73BC-5F75-79FE-81A8BDC11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14" y="2829392"/>
                <a:ext cx="785471" cy="276999"/>
              </a:xfrm>
              <a:prstGeom prst="rect">
                <a:avLst/>
              </a:prstGeom>
              <a:blipFill>
                <a:blip r:embed="rId3"/>
                <a:stretch>
                  <a:fillRect l="-10078" r="-10078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49C88A-AE25-2204-698E-000D3A71462C}"/>
                  </a:ext>
                </a:extLst>
              </p:cNvPr>
              <p:cNvSpPr txBox="1"/>
              <p:nvPr/>
            </p:nvSpPr>
            <p:spPr>
              <a:xfrm>
                <a:off x="9160727" y="28293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[0,255]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49C88A-AE25-2204-698E-000D3A714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727" y="2829392"/>
                <a:ext cx="785471" cy="276999"/>
              </a:xfrm>
              <a:prstGeom prst="rect">
                <a:avLst/>
              </a:prstGeom>
              <a:blipFill>
                <a:blip r:embed="rId4"/>
                <a:stretch>
                  <a:fillRect l="-10078" r="-10078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C401D9-B8B0-7B54-15F6-3BD15EB8FB68}"/>
              </a:ext>
            </a:extLst>
          </p:cNvPr>
          <p:cNvCxnSpPr>
            <a:cxnSpLocks/>
          </p:cNvCxnSpPr>
          <p:nvPr/>
        </p:nvCxnSpPr>
        <p:spPr>
          <a:xfrm flipV="1">
            <a:off x="8500311" y="4259179"/>
            <a:ext cx="0" cy="933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9DBF16-C289-686E-CE18-7A4C305BE22F}"/>
              </a:ext>
            </a:extLst>
          </p:cNvPr>
          <p:cNvCxnSpPr>
            <a:cxnSpLocks/>
          </p:cNvCxnSpPr>
          <p:nvPr/>
        </p:nvCxnSpPr>
        <p:spPr>
          <a:xfrm>
            <a:off x="8963526" y="4259179"/>
            <a:ext cx="0" cy="933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47737C-D83E-6EAB-606C-97AF9067FC54}"/>
                  </a:ext>
                </a:extLst>
              </p:cNvPr>
              <p:cNvSpPr txBox="1"/>
              <p:nvPr/>
            </p:nvSpPr>
            <p:spPr>
              <a:xfrm>
                <a:off x="7794953" y="4561895"/>
                <a:ext cx="528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47737C-D83E-6EAB-606C-97AF9067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53" y="4561895"/>
                <a:ext cx="528991" cy="276999"/>
              </a:xfrm>
              <a:prstGeom prst="rect">
                <a:avLst/>
              </a:prstGeom>
              <a:blipFill>
                <a:blip r:embed="rId5"/>
                <a:stretch>
                  <a:fillRect l="-15116" r="-16279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F69EBE-9DF8-E094-C6F3-2944AF90302D}"/>
                  </a:ext>
                </a:extLst>
              </p:cNvPr>
              <p:cNvSpPr txBox="1"/>
              <p:nvPr/>
            </p:nvSpPr>
            <p:spPr>
              <a:xfrm>
                <a:off x="9288966" y="4561895"/>
                <a:ext cx="528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F69EBE-9DF8-E094-C6F3-2944AF903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966" y="4561895"/>
                <a:ext cx="528991" cy="276999"/>
              </a:xfrm>
              <a:prstGeom prst="rect">
                <a:avLst/>
              </a:prstGeom>
              <a:blipFill>
                <a:blip r:embed="rId6"/>
                <a:stretch>
                  <a:fillRect l="-14943" r="-14943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1EA2CA-61FA-7262-E3EF-21E04AF91893}"/>
                  </a:ext>
                </a:extLst>
              </p:cNvPr>
              <p:cNvSpPr txBox="1"/>
              <p:nvPr/>
            </p:nvSpPr>
            <p:spPr>
              <a:xfrm>
                <a:off x="8412376" y="3982452"/>
                <a:ext cx="6390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[0, 255]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1EA2CA-61FA-7262-E3EF-21E04AF91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376" y="3982452"/>
                <a:ext cx="639085" cy="215444"/>
              </a:xfrm>
              <a:prstGeom prst="rect">
                <a:avLst/>
              </a:prstGeom>
              <a:blipFill>
                <a:blip r:embed="rId7"/>
                <a:stretch>
                  <a:fillRect l="-9524" r="-8571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953A3-832C-F632-3219-84C899C1E6E5}"/>
                  </a:ext>
                </a:extLst>
              </p:cNvPr>
              <p:cNvSpPr txBox="1"/>
              <p:nvPr/>
            </p:nvSpPr>
            <p:spPr>
              <a:xfrm>
                <a:off x="7195430" y="4561894"/>
                <a:ext cx="599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255∗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953A3-832C-F632-3219-84C899C1E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430" y="4561894"/>
                <a:ext cx="599523" cy="276999"/>
              </a:xfrm>
              <a:prstGeom prst="rect">
                <a:avLst/>
              </a:prstGeom>
              <a:blipFill>
                <a:blip r:embed="rId8"/>
                <a:stretch>
                  <a:fillRect l="-9091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0006DCC-EE0E-946D-4F3F-4F1BE9654C14}"/>
                  </a:ext>
                </a:extLst>
              </p:cNvPr>
              <p:cNvSpPr txBox="1"/>
              <p:nvPr/>
            </p:nvSpPr>
            <p:spPr>
              <a:xfrm>
                <a:off x="9278546" y="4011273"/>
                <a:ext cx="5498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0006DCC-EE0E-946D-4F3F-4F1BE9654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546" y="4011273"/>
                <a:ext cx="549831" cy="276999"/>
              </a:xfrm>
              <a:prstGeom prst="rect">
                <a:avLst/>
              </a:prstGeom>
              <a:blipFill>
                <a:blip r:embed="rId9"/>
                <a:stretch>
                  <a:fillRect l="-14444" r="-1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6CE160-01A7-5333-4DA6-2EDC7E2A0E8A}"/>
              </a:ext>
            </a:extLst>
          </p:cNvPr>
          <p:cNvCxnSpPr>
            <a:stCxn id="50" idx="3"/>
            <a:endCxn id="53" idx="1"/>
          </p:cNvCxnSpPr>
          <p:nvPr/>
        </p:nvCxnSpPr>
        <p:spPr>
          <a:xfrm>
            <a:off x="9051461" y="4090174"/>
            <a:ext cx="227085" cy="59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18610C-4C4E-B70E-EB24-7E245C67B2FC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>
            <a:off x="9553462" y="4288272"/>
            <a:ext cx="0" cy="273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19CB4C2-1BFC-553F-9BD4-C192FE10E0BC}"/>
              </a:ext>
            </a:extLst>
          </p:cNvPr>
          <p:cNvSpPr/>
          <p:nvPr/>
        </p:nvSpPr>
        <p:spPr>
          <a:xfrm>
            <a:off x="8412376" y="3982179"/>
            <a:ext cx="655718" cy="237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EAE572F-597E-7614-E02C-8485AE926D44}"/>
              </a:ext>
            </a:extLst>
          </p:cNvPr>
          <p:cNvCxnSpPr/>
          <p:nvPr/>
        </p:nvCxnSpPr>
        <p:spPr>
          <a:xfrm flipV="1">
            <a:off x="7794953" y="4090174"/>
            <a:ext cx="0" cy="471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433D72-9B9F-7987-F663-580E37C933C3}"/>
              </a:ext>
            </a:extLst>
          </p:cNvPr>
          <p:cNvCxnSpPr>
            <a:endCxn id="50" idx="1"/>
          </p:cNvCxnSpPr>
          <p:nvPr/>
        </p:nvCxnSpPr>
        <p:spPr>
          <a:xfrm>
            <a:off x="7794953" y="4090174"/>
            <a:ext cx="6174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66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37" grpId="0"/>
      <p:bldP spid="38" grpId="0"/>
      <p:bldP spid="43" grpId="0"/>
      <p:bldP spid="46" grpId="0"/>
      <p:bldP spid="50" grpId="0"/>
      <p:bldP spid="51" grpId="0"/>
      <p:bldP spid="51" grpId="1"/>
      <p:bldP spid="53" grpId="0"/>
      <p:bldP spid="53" grpId="1"/>
      <p:bldP spid="61" grpId="0" animBg="1"/>
      <p:bldP spid="61" grpId="1" animBg="1"/>
      <p:bldP spid="61" grpId="2" animBg="1"/>
      <p:bldP spid="61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6180-EA14-DB5B-4256-3EF72C2A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Мікро-деталі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6FCA-18A6-2250-F596-D103FC90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72560" cy="4351337"/>
          </a:xfrm>
        </p:spPr>
        <p:txBody>
          <a:bodyPr/>
          <a:lstStyle/>
          <a:p>
            <a:r>
              <a:rPr lang="uk-UA" dirty="0"/>
              <a:t>Переважно, об</a:t>
            </a:r>
            <a:r>
              <a:rPr lang="en-US" dirty="0"/>
              <a:t>’</a:t>
            </a:r>
            <a:r>
              <a:rPr lang="uk-UA" dirty="0"/>
              <a:t>єкти у реальному світі не є пласкими, а мають багато мікро-деталей на своїй поверхні</a:t>
            </a:r>
          </a:p>
          <a:p>
            <a:pPr lvl="1"/>
            <a:r>
              <a:rPr lang="uk-UA" dirty="0"/>
              <a:t>Моделювання усіх цих деталей у нашій програмі потребує десятки мільйонів додаткових трикутників на поверхні об</a:t>
            </a:r>
            <a:r>
              <a:rPr lang="en-US" dirty="0"/>
              <a:t>’</a:t>
            </a:r>
            <a:r>
              <a:rPr lang="uk-UA" dirty="0"/>
              <a:t>єкта</a:t>
            </a:r>
          </a:p>
          <a:p>
            <a:pPr lvl="1"/>
            <a:r>
              <a:rPr lang="uk-UA" dirty="0"/>
              <a:t>Проте це б значно уповільнувало рендерування кадри</a:t>
            </a:r>
          </a:p>
          <a:p>
            <a:r>
              <a:rPr lang="uk-UA" dirty="0"/>
              <a:t>Таким чином, як розв</a:t>
            </a:r>
            <a:r>
              <a:rPr lang="en-US" dirty="0"/>
              <a:t>’</a:t>
            </a:r>
            <a:r>
              <a:rPr lang="uk-UA" dirty="0"/>
              <a:t>язати цю проблему</a:t>
            </a:r>
            <a:r>
              <a:rPr lang="en-US" dirty="0"/>
              <a:t>?</a:t>
            </a:r>
            <a:r>
              <a:rPr lang="uk-UA" dirty="0"/>
              <a:t> Як нам моделювати ці мікро-деталі, не уповільнюючи малювання кадри</a:t>
            </a:r>
            <a:r>
              <a:rPr lang="en-US" dirty="0"/>
              <a:t>?</a:t>
            </a:r>
          </a:p>
        </p:txBody>
      </p:sp>
      <p:pic>
        <p:nvPicPr>
          <p:cNvPr id="9" name="Picture 8" descr="A close-up of a stack of bricks&#10;&#10;Description automatically generated">
            <a:extLst>
              <a:ext uri="{FF2B5EF4-FFF2-40B4-BE49-F238E27FC236}">
                <a16:creationId xmlns:a16="http://schemas.microsoft.com/office/drawing/2014/main" id="{3FEE2D9B-1C34-D6CB-A460-F08698FA6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48" y="1180069"/>
            <a:ext cx="5062879" cy="336206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DD1865-5123-FB64-4D3E-8145768C8E66}"/>
              </a:ext>
            </a:extLst>
          </p:cNvPr>
          <p:cNvSpPr/>
          <p:nvPr/>
        </p:nvSpPr>
        <p:spPr>
          <a:xfrm>
            <a:off x="8248918" y="1577662"/>
            <a:ext cx="1165538" cy="882203"/>
          </a:xfrm>
          <a:custGeom>
            <a:avLst/>
            <a:gdLst>
              <a:gd name="connsiteX0" fmla="*/ 32197 w 1165538"/>
              <a:gd name="connsiteY0" fmla="*/ 0 h 882203"/>
              <a:gd name="connsiteX1" fmla="*/ 109471 w 1165538"/>
              <a:gd name="connsiteY1" fmla="*/ 83713 h 882203"/>
              <a:gd name="connsiteX2" fmla="*/ 6440 w 1165538"/>
              <a:gd name="connsiteY2" fmla="*/ 270456 h 882203"/>
              <a:gd name="connsiteX3" fmla="*/ 0 w 1165538"/>
              <a:gd name="connsiteY3" fmla="*/ 476518 h 882203"/>
              <a:gd name="connsiteX4" fmla="*/ 25758 w 1165538"/>
              <a:gd name="connsiteY4" fmla="*/ 746975 h 882203"/>
              <a:gd name="connsiteX5" fmla="*/ 264017 w 1165538"/>
              <a:gd name="connsiteY5" fmla="*/ 862884 h 882203"/>
              <a:gd name="connsiteX6" fmla="*/ 495837 w 1165538"/>
              <a:gd name="connsiteY6" fmla="*/ 869324 h 882203"/>
              <a:gd name="connsiteX7" fmla="*/ 534474 w 1165538"/>
              <a:gd name="connsiteY7" fmla="*/ 727656 h 882203"/>
              <a:gd name="connsiteX8" fmla="*/ 669702 w 1165538"/>
              <a:gd name="connsiteY8" fmla="*/ 772732 h 882203"/>
              <a:gd name="connsiteX9" fmla="*/ 701899 w 1165538"/>
              <a:gd name="connsiteY9" fmla="*/ 843566 h 882203"/>
              <a:gd name="connsiteX10" fmla="*/ 1081826 w 1165538"/>
              <a:gd name="connsiteY10" fmla="*/ 882203 h 882203"/>
              <a:gd name="connsiteX11" fmla="*/ 1165538 w 1165538"/>
              <a:gd name="connsiteY11" fmla="*/ 798490 h 882203"/>
              <a:gd name="connsiteX12" fmla="*/ 1133341 w 1165538"/>
              <a:gd name="connsiteY12" fmla="*/ 212501 h 882203"/>
              <a:gd name="connsiteX13" fmla="*/ 618186 w 1165538"/>
              <a:gd name="connsiteY13" fmla="*/ 115910 h 882203"/>
              <a:gd name="connsiteX14" fmla="*/ 585989 w 1165538"/>
              <a:gd name="connsiteY14" fmla="*/ 199623 h 882203"/>
              <a:gd name="connsiteX15" fmla="*/ 502276 w 1165538"/>
              <a:gd name="connsiteY15" fmla="*/ 96592 h 882203"/>
              <a:gd name="connsiteX16" fmla="*/ 32197 w 1165538"/>
              <a:gd name="connsiteY16" fmla="*/ 0 h 88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65538" h="882203">
                <a:moveTo>
                  <a:pt x="32197" y="0"/>
                </a:moveTo>
                <a:lnTo>
                  <a:pt x="109471" y="83713"/>
                </a:lnTo>
                <a:lnTo>
                  <a:pt x="6440" y="270456"/>
                </a:lnTo>
                <a:lnTo>
                  <a:pt x="0" y="476518"/>
                </a:lnTo>
                <a:lnTo>
                  <a:pt x="25758" y="746975"/>
                </a:lnTo>
                <a:lnTo>
                  <a:pt x="264017" y="862884"/>
                </a:lnTo>
                <a:lnTo>
                  <a:pt x="495837" y="869324"/>
                </a:lnTo>
                <a:lnTo>
                  <a:pt x="534474" y="727656"/>
                </a:lnTo>
                <a:lnTo>
                  <a:pt x="669702" y="772732"/>
                </a:lnTo>
                <a:lnTo>
                  <a:pt x="701899" y="843566"/>
                </a:lnTo>
                <a:lnTo>
                  <a:pt x="1081826" y="882203"/>
                </a:lnTo>
                <a:lnTo>
                  <a:pt x="1165538" y="798490"/>
                </a:lnTo>
                <a:lnTo>
                  <a:pt x="1133341" y="212501"/>
                </a:lnTo>
                <a:lnTo>
                  <a:pt x="618186" y="115910"/>
                </a:lnTo>
                <a:lnTo>
                  <a:pt x="585989" y="199623"/>
                </a:lnTo>
                <a:lnTo>
                  <a:pt x="502276" y="96592"/>
                </a:lnTo>
                <a:lnTo>
                  <a:pt x="32197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250E9A8-8CCA-B6C1-6C0B-FD222E3BA53E}"/>
              </a:ext>
            </a:extLst>
          </p:cNvPr>
          <p:cNvSpPr/>
          <p:nvPr/>
        </p:nvSpPr>
        <p:spPr>
          <a:xfrm>
            <a:off x="7270124" y="2556456"/>
            <a:ext cx="528034" cy="882203"/>
          </a:xfrm>
          <a:custGeom>
            <a:avLst/>
            <a:gdLst>
              <a:gd name="connsiteX0" fmla="*/ 0 w 528034"/>
              <a:gd name="connsiteY0" fmla="*/ 0 h 882203"/>
              <a:gd name="connsiteX1" fmla="*/ 367048 w 528034"/>
              <a:gd name="connsiteY1" fmla="*/ 154547 h 882203"/>
              <a:gd name="connsiteX2" fmla="*/ 328411 w 528034"/>
              <a:gd name="connsiteY2" fmla="*/ 32198 h 882203"/>
              <a:gd name="connsiteX3" fmla="*/ 437882 w 528034"/>
              <a:gd name="connsiteY3" fmla="*/ 19319 h 882203"/>
              <a:gd name="connsiteX4" fmla="*/ 528034 w 528034"/>
              <a:gd name="connsiteY4" fmla="*/ 837127 h 882203"/>
              <a:gd name="connsiteX5" fmla="*/ 457200 w 528034"/>
              <a:gd name="connsiteY5" fmla="*/ 882203 h 882203"/>
              <a:gd name="connsiteX6" fmla="*/ 167425 w 528034"/>
              <a:gd name="connsiteY6" fmla="*/ 875764 h 882203"/>
              <a:gd name="connsiteX7" fmla="*/ 0 w 528034"/>
              <a:gd name="connsiteY7" fmla="*/ 0 h 88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034" h="882203">
                <a:moveTo>
                  <a:pt x="0" y="0"/>
                </a:moveTo>
                <a:lnTo>
                  <a:pt x="367048" y="154547"/>
                </a:lnTo>
                <a:lnTo>
                  <a:pt x="328411" y="32198"/>
                </a:lnTo>
                <a:lnTo>
                  <a:pt x="437882" y="19319"/>
                </a:lnTo>
                <a:lnTo>
                  <a:pt x="528034" y="837127"/>
                </a:lnTo>
                <a:lnTo>
                  <a:pt x="457200" y="882203"/>
                </a:lnTo>
                <a:lnTo>
                  <a:pt x="167425" y="875764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E72360-877F-8694-4E14-08C78BA00032}"/>
              </a:ext>
            </a:extLst>
          </p:cNvPr>
          <p:cNvSpPr/>
          <p:nvPr/>
        </p:nvSpPr>
        <p:spPr>
          <a:xfrm>
            <a:off x="8171645" y="3187521"/>
            <a:ext cx="515155" cy="669702"/>
          </a:xfrm>
          <a:custGeom>
            <a:avLst/>
            <a:gdLst>
              <a:gd name="connsiteX0" fmla="*/ 0 w 515155"/>
              <a:gd name="connsiteY0" fmla="*/ 141668 h 669702"/>
              <a:gd name="connsiteX1" fmla="*/ 360609 w 515155"/>
              <a:gd name="connsiteY1" fmla="*/ 0 h 669702"/>
              <a:gd name="connsiteX2" fmla="*/ 515155 w 515155"/>
              <a:gd name="connsiteY2" fmla="*/ 122349 h 669702"/>
              <a:gd name="connsiteX3" fmla="*/ 296214 w 515155"/>
              <a:gd name="connsiteY3" fmla="*/ 605307 h 669702"/>
              <a:gd name="connsiteX4" fmla="*/ 148107 w 515155"/>
              <a:gd name="connsiteY4" fmla="*/ 669702 h 669702"/>
              <a:gd name="connsiteX5" fmla="*/ 32197 w 515155"/>
              <a:gd name="connsiteY5" fmla="*/ 425003 h 669702"/>
              <a:gd name="connsiteX6" fmla="*/ 0 w 515155"/>
              <a:gd name="connsiteY6" fmla="*/ 141668 h 6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155" h="669702">
                <a:moveTo>
                  <a:pt x="0" y="141668"/>
                </a:moveTo>
                <a:lnTo>
                  <a:pt x="360609" y="0"/>
                </a:lnTo>
                <a:lnTo>
                  <a:pt x="515155" y="122349"/>
                </a:lnTo>
                <a:lnTo>
                  <a:pt x="296214" y="605307"/>
                </a:lnTo>
                <a:lnTo>
                  <a:pt x="148107" y="669702"/>
                </a:lnTo>
                <a:lnTo>
                  <a:pt x="32197" y="425003"/>
                </a:lnTo>
                <a:lnTo>
                  <a:pt x="0" y="141668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1E28D5-7387-C620-6AA1-3417FE7BE947}"/>
              </a:ext>
            </a:extLst>
          </p:cNvPr>
          <p:cNvSpPr/>
          <p:nvPr/>
        </p:nvSpPr>
        <p:spPr>
          <a:xfrm>
            <a:off x="9021651" y="2524259"/>
            <a:ext cx="482957" cy="566671"/>
          </a:xfrm>
          <a:custGeom>
            <a:avLst/>
            <a:gdLst>
              <a:gd name="connsiteX0" fmla="*/ 173864 w 482957"/>
              <a:gd name="connsiteY0" fmla="*/ 0 h 566671"/>
              <a:gd name="connsiteX1" fmla="*/ 238259 w 482957"/>
              <a:gd name="connsiteY1" fmla="*/ 180304 h 566671"/>
              <a:gd name="connsiteX2" fmla="*/ 334850 w 482957"/>
              <a:gd name="connsiteY2" fmla="*/ 244699 h 566671"/>
              <a:gd name="connsiteX3" fmla="*/ 431442 w 482957"/>
              <a:gd name="connsiteY3" fmla="*/ 141668 h 566671"/>
              <a:gd name="connsiteX4" fmla="*/ 482957 w 482957"/>
              <a:gd name="connsiteY4" fmla="*/ 315533 h 566671"/>
              <a:gd name="connsiteX5" fmla="*/ 450760 w 482957"/>
              <a:gd name="connsiteY5" fmla="*/ 476518 h 566671"/>
              <a:gd name="connsiteX6" fmla="*/ 141667 w 482957"/>
              <a:gd name="connsiteY6" fmla="*/ 566671 h 566671"/>
              <a:gd name="connsiteX7" fmla="*/ 38636 w 482957"/>
              <a:gd name="connsiteY7" fmla="*/ 412124 h 566671"/>
              <a:gd name="connsiteX8" fmla="*/ 0 w 482957"/>
              <a:gd name="connsiteY8" fmla="*/ 51516 h 566671"/>
              <a:gd name="connsiteX9" fmla="*/ 173864 w 482957"/>
              <a:gd name="connsiteY9" fmla="*/ 0 h 56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57" h="566671">
                <a:moveTo>
                  <a:pt x="173864" y="0"/>
                </a:moveTo>
                <a:lnTo>
                  <a:pt x="238259" y="180304"/>
                </a:lnTo>
                <a:lnTo>
                  <a:pt x="334850" y="244699"/>
                </a:lnTo>
                <a:lnTo>
                  <a:pt x="431442" y="141668"/>
                </a:lnTo>
                <a:lnTo>
                  <a:pt x="482957" y="315533"/>
                </a:lnTo>
                <a:lnTo>
                  <a:pt x="450760" y="476518"/>
                </a:lnTo>
                <a:lnTo>
                  <a:pt x="141667" y="566671"/>
                </a:lnTo>
                <a:lnTo>
                  <a:pt x="38636" y="412124"/>
                </a:lnTo>
                <a:lnTo>
                  <a:pt x="0" y="51516"/>
                </a:lnTo>
                <a:lnTo>
                  <a:pt x="173864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DD4C08-D8BF-44B8-FED2-AC2D9AC6BF67}"/>
              </a:ext>
            </a:extLst>
          </p:cNvPr>
          <p:cNvSpPr/>
          <p:nvPr/>
        </p:nvSpPr>
        <p:spPr>
          <a:xfrm>
            <a:off x="6909515" y="3515932"/>
            <a:ext cx="901522" cy="991674"/>
          </a:xfrm>
          <a:custGeom>
            <a:avLst/>
            <a:gdLst>
              <a:gd name="connsiteX0" fmla="*/ 0 w 901522"/>
              <a:gd name="connsiteY0" fmla="*/ 405685 h 991674"/>
              <a:gd name="connsiteX1" fmla="*/ 0 w 901522"/>
              <a:gd name="connsiteY1" fmla="*/ 991674 h 991674"/>
              <a:gd name="connsiteX2" fmla="*/ 470079 w 901522"/>
              <a:gd name="connsiteY2" fmla="*/ 856445 h 991674"/>
              <a:gd name="connsiteX3" fmla="*/ 560231 w 901522"/>
              <a:gd name="connsiteY3" fmla="*/ 637505 h 991674"/>
              <a:gd name="connsiteX4" fmla="*/ 676141 w 901522"/>
              <a:gd name="connsiteY4" fmla="*/ 624626 h 991674"/>
              <a:gd name="connsiteX5" fmla="*/ 882203 w 901522"/>
              <a:gd name="connsiteY5" fmla="*/ 450761 h 991674"/>
              <a:gd name="connsiteX6" fmla="*/ 901522 w 901522"/>
              <a:gd name="connsiteY6" fmla="*/ 309093 h 991674"/>
              <a:gd name="connsiteX7" fmla="*/ 869324 w 901522"/>
              <a:gd name="connsiteY7" fmla="*/ 45076 h 991674"/>
              <a:gd name="connsiteX8" fmla="*/ 798491 w 901522"/>
              <a:gd name="connsiteY8" fmla="*/ 0 h 991674"/>
              <a:gd name="connsiteX9" fmla="*/ 38637 w 901522"/>
              <a:gd name="connsiteY9" fmla="*/ 296214 h 991674"/>
              <a:gd name="connsiteX10" fmla="*/ 57955 w 901522"/>
              <a:gd name="connsiteY10" fmla="*/ 360609 h 991674"/>
              <a:gd name="connsiteX11" fmla="*/ 0 w 901522"/>
              <a:gd name="connsiteY11" fmla="*/ 405685 h 99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1522" h="991674">
                <a:moveTo>
                  <a:pt x="0" y="405685"/>
                </a:moveTo>
                <a:lnTo>
                  <a:pt x="0" y="991674"/>
                </a:lnTo>
                <a:lnTo>
                  <a:pt x="470079" y="856445"/>
                </a:lnTo>
                <a:lnTo>
                  <a:pt x="560231" y="637505"/>
                </a:lnTo>
                <a:lnTo>
                  <a:pt x="676141" y="624626"/>
                </a:lnTo>
                <a:lnTo>
                  <a:pt x="882203" y="450761"/>
                </a:lnTo>
                <a:lnTo>
                  <a:pt x="901522" y="309093"/>
                </a:lnTo>
                <a:lnTo>
                  <a:pt x="869324" y="45076"/>
                </a:lnTo>
                <a:lnTo>
                  <a:pt x="798491" y="0"/>
                </a:lnTo>
                <a:lnTo>
                  <a:pt x="38637" y="296214"/>
                </a:lnTo>
                <a:lnTo>
                  <a:pt x="57955" y="360609"/>
                </a:lnTo>
                <a:lnTo>
                  <a:pt x="0" y="405685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877B-2D6C-B2B5-6484-B2380DB4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Деталі відображення нормалей - </a:t>
            </a: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DA0-0A66-88D5-AB90-9DDF0FA020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1"/>
                <a:ext cx="4534834" cy="4010684"/>
              </a:xfrm>
            </p:spPr>
            <p:txBody>
              <a:bodyPr/>
              <a:lstStyle/>
              <a:p>
                <a:r>
                  <a:rPr lang="uk-UA" dirty="0"/>
                  <a:t>Нормалі у картах збережені у </a:t>
                </a:r>
                <a:r>
                  <a:rPr lang="en-US" dirty="0"/>
                  <a:t>RGBA8_UNORM </a:t>
                </a:r>
                <a:r>
                  <a:rPr lang="uk-UA" dirty="0"/>
                  <a:t>форматі, який зберігає числа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uk-UA" dirty="0"/>
                  <a:t> для кожного компоненту, але кожен компонент вектора нормалі може містити число між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 dirty="0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uk-UA" dirty="0"/>
                  <a:t>Програми, які створюють карти нормалей, перетворюють кожен компонент з діапазону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uk-UA" dirty="0"/>
                  <a:t>до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uk-UA" dirty="0"/>
              </a:p>
              <a:p>
                <a:r>
                  <a:rPr lang="uk-UA" dirty="0"/>
                  <a:t>У шейдері, ми тоді отримуємо текселі з компонентами між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uk-UA" dirty="0"/>
                  <a:t>, і нам слід перетворити їх назад до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uk-UA" dirty="0"/>
                  <a:t>, щоб використовувати їх як нормаль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DA0-0A66-88D5-AB90-9DDF0FA0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1"/>
                <a:ext cx="4534834" cy="4010684"/>
              </a:xfrm>
              <a:blipFill>
                <a:blip r:embed="rId2"/>
                <a:stretch>
                  <a:fillRect l="-269" t="-1064" r="-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9BFC6D-6FC2-B7DE-2FB1-1D07193C33A5}"/>
                  </a:ext>
                </a:extLst>
              </p:cNvPr>
              <p:cNvSpPr txBox="1"/>
              <p:nvPr/>
            </p:nvSpPr>
            <p:spPr>
              <a:xfrm>
                <a:off x="10419998" y="369564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9BFC6D-6FC2-B7DE-2FB1-1D07193C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98" y="3695643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254602-E05D-DA5E-E932-B90C49C48B41}"/>
                  </a:ext>
                </a:extLst>
              </p:cNvPr>
              <p:cNvSpPr txBox="1"/>
              <p:nvPr/>
            </p:nvSpPr>
            <p:spPr>
              <a:xfrm>
                <a:off x="7652887" y="3695643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254602-E05D-DA5E-E932-B90C49C48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87" y="3695643"/>
                <a:ext cx="365485" cy="276999"/>
              </a:xfrm>
              <a:prstGeom prst="rect">
                <a:avLst/>
              </a:prstGeom>
              <a:blipFill>
                <a:blip r:embed="rId4"/>
                <a:stretch>
                  <a:fillRect l="-1667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8DC440-A48D-6BF6-B9C2-01C1662E8084}"/>
                  </a:ext>
                </a:extLst>
              </p:cNvPr>
              <p:cNvSpPr txBox="1"/>
              <p:nvPr/>
            </p:nvSpPr>
            <p:spPr>
              <a:xfrm>
                <a:off x="9117740" y="1811592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8DC440-A48D-6BF6-B9C2-01C1662E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740" y="1811592"/>
                <a:ext cx="197938" cy="276999"/>
              </a:xfrm>
              <a:prstGeom prst="rect">
                <a:avLst/>
              </a:prstGeom>
              <a:blipFill>
                <a:blip r:embed="rId5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1323CD-FBEA-D087-2FD2-EA6F20227DDD}"/>
              </a:ext>
            </a:extLst>
          </p:cNvPr>
          <p:cNvCxnSpPr>
            <a:cxnSpLocks/>
          </p:cNvCxnSpPr>
          <p:nvPr/>
        </p:nvCxnSpPr>
        <p:spPr>
          <a:xfrm flipV="1">
            <a:off x="9208031" y="2760575"/>
            <a:ext cx="969868" cy="96986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4CB9D6-DEF8-F4EA-61FD-70289B04DAD0}"/>
              </a:ext>
            </a:extLst>
          </p:cNvPr>
          <p:cNvCxnSpPr>
            <a:cxnSpLocks/>
          </p:cNvCxnSpPr>
          <p:nvPr/>
        </p:nvCxnSpPr>
        <p:spPr>
          <a:xfrm flipH="1" flipV="1">
            <a:off x="8238163" y="2760575"/>
            <a:ext cx="970670" cy="96986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CBC627-8508-B694-CC07-3AA35B880055}"/>
                  </a:ext>
                </a:extLst>
              </p:cNvPr>
              <p:cNvSpPr txBox="1"/>
              <p:nvPr/>
            </p:nvSpPr>
            <p:spPr>
              <a:xfrm>
                <a:off x="10848900" y="3585115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CBC627-8508-B694-CC07-3AA35B88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900" y="3585115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BBE1BA-9C65-D207-0D2E-2C3154D84CD3}"/>
              </a:ext>
            </a:extLst>
          </p:cNvPr>
          <p:cNvCxnSpPr>
            <a:cxnSpLocks/>
          </p:cNvCxnSpPr>
          <p:nvPr/>
        </p:nvCxnSpPr>
        <p:spPr>
          <a:xfrm>
            <a:off x="9208031" y="2114834"/>
            <a:ext cx="0" cy="32175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01B727-60A1-971E-8BAA-3DFCC0955FF0}"/>
                  </a:ext>
                </a:extLst>
              </p:cNvPr>
              <p:cNvSpPr txBox="1"/>
              <p:nvPr/>
            </p:nvSpPr>
            <p:spPr>
              <a:xfrm>
                <a:off x="9015671" y="222034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01B727-60A1-971E-8BAA-3DFCC0955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671" y="2220343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8125" r="-2187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FA64DD-CC53-E810-71BB-56A8DD8F8071}"/>
                  </a:ext>
                </a:extLst>
              </p:cNvPr>
              <p:cNvSpPr txBox="1"/>
              <p:nvPr/>
            </p:nvSpPr>
            <p:spPr>
              <a:xfrm>
                <a:off x="8832928" y="4973087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FA64DD-CC53-E810-71BB-56A8DD8F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928" y="4973087"/>
                <a:ext cx="365485" cy="276999"/>
              </a:xfrm>
              <a:prstGeom prst="rect">
                <a:avLst/>
              </a:prstGeom>
              <a:blipFill>
                <a:blip r:embed="rId8"/>
                <a:stretch>
                  <a:fillRect l="-3333" r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1A2D9-111C-C0A7-2E79-B3C335FE390F}"/>
                  </a:ext>
                </a:extLst>
              </p:cNvPr>
              <p:cNvSpPr txBox="1"/>
              <p:nvPr/>
            </p:nvSpPr>
            <p:spPr>
              <a:xfrm>
                <a:off x="6198439" y="2081844"/>
                <a:ext cx="12211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1A2D9-111C-C0A7-2E79-B3C335FE3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439" y="2081844"/>
                <a:ext cx="1221104" cy="276999"/>
              </a:xfrm>
              <a:prstGeom prst="rect">
                <a:avLst/>
              </a:prstGeom>
              <a:blipFill>
                <a:blip r:embed="rId9"/>
                <a:stretch>
                  <a:fillRect l="-2000" r="-6500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74099-0647-7B12-8E51-EF1D5462F3A6}"/>
                  </a:ext>
                </a:extLst>
              </p:cNvPr>
              <p:cNvSpPr txBox="1"/>
              <p:nvPr/>
            </p:nvSpPr>
            <p:spPr>
              <a:xfrm>
                <a:off x="6198439" y="2489403"/>
                <a:ext cx="122873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74099-0647-7B12-8E51-EF1D5462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439" y="2489403"/>
                <a:ext cx="1228734" cy="298928"/>
              </a:xfrm>
              <a:prstGeom prst="rect">
                <a:avLst/>
              </a:prstGeom>
              <a:blipFill>
                <a:blip r:embed="rId10"/>
                <a:stretch>
                  <a:fillRect l="-1990" r="-6468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18CD6-FE4E-E1EB-FF6D-FD6F4A1C474F}"/>
                  </a:ext>
                </a:extLst>
              </p:cNvPr>
              <p:cNvSpPr txBox="1"/>
              <p:nvPr/>
            </p:nvSpPr>
            <p:spPr>
              <a:xfrm>
                <a:off x="9524347" y="2880359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18CD6-FE4E-E1EB-FF6D-FD6F4A1C4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347" y="2880359"/>
                <a:ext cx="201145" cy="276999"/>
              </a:xfrm>
              <a:prstGeom prst="rect">
                <a:avLst/>
              </a:prstGeom>
              <a:blipFill>
                <a:blip r:embed="rId11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006ECF-53C5-7E5F-1A8B-720637FC187E}"/>
                  </a:ext>
                </a:extLst>
              </p:cNvPr>
              <p:cNvSpPr txBox="1"/>
              <p:nvPr/>
            </p:nvSpPr>
            <p:spPr>
              <a:xfrm>
                <a:off x="8705726" y="2880358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006ECF-53C5-7E5F-1A8B-720637FC1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726" y="2880358"/>
                <a:ext cx="201145" cy="276999"/>
              </a:xfrm>
              <a:prstGeom prst="rect">
                <a:avLst/>
              </a:prstGeom>
              <a:blipFill>
                <a:blip r:embed="rId12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965D4F-326C-AF1E-5CA1-D21C25B9922D}"/>
              </a:ext>
            </a:extLst>
          </p:cNvPr>
          <p:cNvCxnSpPr>
            <a:cxnSpLocks/>
          </p:cNvCxnSpPr>
          <p:nvPr/>
        </p:nvCxnSpPr>
        <p:spPr>
          <a:xfrm flipH="1">
            <a:off x="8237362" y="2760575"/>
            <a:ext cx="801" cy="96986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F81A5D-FD87-E209-B40B-62240E59C46D}"/>
              </a:ext>
            </a:extLst>
          </p:cNvPr>
          <p:cNvCxnSpPr>
            <a:cxnSpLocks/>
          </p:cNvCxnSpPr>
          <p:nvPr/>
        </p:nvCxnSpPr>
        <p:spPr>
          <a:xfrm>
            <a:off x="7606574" y="3730443"/>
            <a:ext cx="32202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58F0BDD-741F-4B82-4ACB-9F0934980D49}"/>
              </a:ext>
            </a:extLst>
          </p:cNvPr>
          <p:cNvSpPr/>
          <p:nvPr/>
        </p:nvSpPr>
        <p:spPr>
          <a:xfrm>
            <a:off x="7836431" y="2358843"/>
            <a:ext cx="2743200" cy="27432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8A6AFA-41E5-406E-560C-3734A4473DEA}"/>
              </a:ext>
            </a:extLst>
          </p:cNvPr>
          <p:cNvSpPr/>
          <p:nvPr/>
        </p:nvSpPr>
        <p:spPr>
          <a:xfrm>
            <a:off x="8141881" y="3624771"/>
            <a:ext cx="200609" cy="21134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29E36C-6A01-B624-EE44-E683A2B13DFF}"/>
              </a:ext>
            </a:extLst>
          </p:cNvPr>
          <p:cNvCxnSpPr>
            <a:cxnSpLocks/>
          </p:cNvCxnSpPr>
          <p:nvPr/>
        </p:nvCxnSpPr>
        <p:spPr>
          <a:xfrm flipH="1">
            <a:off x="10163640" y="2758311"/>
            <a:ext cx="801" cy="96986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11AB93-AE82-C97B-B35B-B36EC98A91E2}"/>
              </a:ext>
            </a:extLst>
          </p:cNvPr>
          <p:cNvCxnSpPr>
            <a:cxnSpLocks/>
          </p:cNvCxnSpPr>
          <p:nvPr/>
        </p:nvCxnSpPr>
        <p:spPr>
          <a:xfrm flipV="1">
            <a:off x="9215661" y="2766862"/>
            <a:ext cx="961984" cy="3253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92D8315-8ECB-97A7-3A2A-4BECB761ACCF}"/>
              </a:ext>
            </a:extLst>
          </p:cNvPr>
          <p:cNvSpPr/>
          <p:nvPr/>
        </p:nvSpPr>
        <p:spPr>
          <a:xfrm>
            <a:off x="10073573" y="3632012"/>
            <a:ext cx="200609" cy="21134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DD15FC-2CD5-C27A-F24A-BCB0DDE957EC}"/>
              </a:ext>
            </a:extLst>
          </p:cNvPr>
          <p:cNvSpPr/>
          <p:nvPr/>
        </p:nvSpPr>
        <p:spPr>
          <a:xfrm>
            <a:off x="9111898" y="2682659"/>
            <a:ext cx="200609" cy="21134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6FB5F9-7286-AD3A-52FA-817C4B9DCD86}"/>
              </a:ext>
            </a:extLst>
          </p:cNvPr>
          <p:cNvSpPr/>
          <p:nvPr/>
        </p:nvSpPr>
        <p:spPr>
          <a:xfrm>
            <a:off x="9001053" y="2220343"/>
            <a:ext cx="232714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698BDC-C1EC-4AA5-3080-2E84F5DD6657}"/>
              </a:ext>
            </a:extLst>
          </p:cNvPr>
          <p:cNvSpPr/>
          <p:nvPr/>
        </p:nvSpPr>
        <p:spPr>
          <a:xfrm>
            <a:off x="10393434" y="3704855"/>
            <a:ext cx="232714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09EC4B-FDD0-7456-245C-4000151A9E14}"/>
              </a:ext>
            </a:extLst>
          </p:cNvPr>
          <p:cNvSpPr/>
          <p:nvPr/>
        </p:nvSpPr>
        <p:spPr>
          <a:xfrm>
            <a:off x="8832127" y="4989131"/>
            <a:ext cx="368014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06DC30-BF90-844F-CF22-51EF8CCDD1A7}"/>
              </a:ext>
            </a:extLst>
          </p:cNvPr>
          <p:cNvSpPr/>
          <p:nvPr/>
        </p:nvSpPr>
        <p:spPr>
          <a:xfrm>
            <a:off x="7673617" y="3713908"/>
            <a:ext cx="368014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1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8" grpId="0"/>
      <p:bldP spid="44" grpId="0"/>
      <p:bldP spid="45" grpId="0"/>
      <p:bldP spid="4" grpId="0"/>
      <p:bldP spid="5" grpId="0"/>
      <p:bldP spid="6" grpId="0"/>
      <p:bldP spid="6" grpId="1"/>
      <p:bldP spid="8" grpId="0"/>
      <p:bldP spid="13" grpId="0" animBg="1"/>
      <p:bldP spid="14" grpId="0" animBg="1"/>
      <p:bldP spid="14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877B-2D6C-B2B5-6484-B2380DB4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Деталі відображення нормалей - </a:t>
            </a: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DA0-0A66-88D5-AB90-9DDF0FA020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1"/>
                <a:ext cx="9502699" cy="1005404"/>
              </a:xfrm>
            </p:spPr>
            <p:txBody>
              <a:bodyPr/>
              <a:lstStyle/>
              <a:p>
                <a:r>
                  <a:rPr lang="uk-UA" dirty="0"/>
                  <a:t>Починаємо виводити формулу відображення діапазону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на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uk-UA" dirty="0"/>
                  <a:t>Нам також знадобиться вивести формулу відображення діапазону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uk-UA" dirty="0"/>
                  <a:t>на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DA0-0A66-88D5-AB90-9DDF0FA0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1"/>
                <a:ext cx="9502699" cy="1005404"/>
              </a:xfrm>
              <a:blipFill>
                <a:blip r:embed="rId2"/>
                <a:stretch>
                  <a:fillRect l="-128" t="-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E3A50-FD2B-E8E6-D3E3-24BC796FB0AA}"/>
                  </a:ext>
                </a:extLst>
              </p:cNvPr>
              <p:cNvSpPr txBox="1"/>
              <p:nvPr/>
            </p:nvSpPr>
            <p:spPr>
              <a:xfrm>
                <a:off x="2640192" y="4339683"/>
                <a:ext cx="13671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E3A50-FD2B-E8E6-D3E3-24BC796FB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192" y="4339683"/>
                <a:ext cx="1367106" cy="276999"/>
              </a:xfrm>
              <a:prstGeom prst="rect">
                <a:avLst/>
              </a:prstGeom>
              <a:blipFill>
                <a:blip r:embed="rId3"/>
                <a:stretch>
                  <a:fillRect l="-1786" r="-5804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8890A-BFCD-BBCF-DDA7-9107A87A2CAF}"/>
                  </a:ext>
                </a:extLst>
              </p:cNvPr>
              <p:cNvSpPr txBox="1"/>
              <p:nvPr/>
            </p:nvSpPr>
            <p:spPr>
              <a:xfrm>
                <a:off x="2289948" y="4734341"/>
                <a:ext cx="1710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8890A-BFCD-BBCF-DDA7-9107A87A2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948" y="4734341"/>
                <a:ext cx="1710148" cy="276999"/>
              </a:xfrm>
              <a:prstGeom prst="rect">
                <a:avLst/>
              </a:prstGeom>
              <a:blipFill>
                <a:blip r:embed="rId4"/>
                <a:stretch>
                  <a:fillRect l="-2500" r="-4286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595BA7-EE14-D6C0-86D5-A1EC953B9952}"/>
                  </a:ext>
                </a:extLst>
              </p:cNvPr>
              <p:cNvSpPr txBox="1"/>
              <p:nvPr/>
            </p:nvSpPr>
            <p:spPr>
              <a:xfrm>
                <a:off x="1885991" y="5128999"/>
                <a:ext cx="2287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595BA7-EE14-D6C0-86D5-A1EC953B9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991" y="5128999"/>
                <a:ext cx="2287229" cy="276999"/>
              </a:xfrm>
              <a:prstGeom prst="rect">
                <a:avLst/>
              </a:prstGeom>
              <a:blipFill>
                <a:blip r:embed="rId5"/>
                <a:stretch>
                  <a:fillRect l="-1596" r="-3191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75AC27B-3738-100D-6068-1FA9FA84F290}"/>
              </a:ext>
            </a:extLst>
          </p:cNvPr>
          <p:cNvSpPr/>
          <p:nvPr/>
        </p:nvSpPr>
        <p:spPr>
          <a:xfrm>
            <a:off x="1885991" y="5138052"/>
            <a:ext cx="1418524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B5C2D-0C80-7DC2-81F4-688C7BDC9734}"/>
              </a:ext>
            </a:extLst>
          </p:cNvPr>
          <p:cNvSpPr txBox="1"/>
          <p:nvPr/>
        </p:nvSpPr>
        <p:spPr>
          <a:xfrm>
            <a:off x="1654043" y="2951864"/>
            <a:ext cx="3755237" cy="120032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Отже, здійснюємо цю формулу для коженого компонента у піксельному шейдері, щоб правильно перетворити діапазони цих значень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7D852C-2129-0E4A-5999-42FA5A927DDC}"/>
                  </a:ext>
                </a:extLst>
              </p:cNvPr>
              <p:cNvSpPr txBox="1"/>
              <p:nvPr/>
            </p:nvSpPr>
            <p:spPr>
              <a:xfrm>
                <a:off x="6707566" y="4340719"/>
                <a:ext cx="137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7D852C-2129-0E4A-5999-42FA5A92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66" y="4340719"/>
                <a:ext cx="1376724" cy="276999"/>
              </a:xfrm>
              <a:prstGeom prst="rect">
                <a:avLst/>
              </a:prstGeom>
              <a:blipFill>
                <a:blip r:embed="rId6"/>
                <a:stretch>
                  <a:fillRect l="-3097" r="-3097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8E436E-DAC4-040E-8D5B-D1C7BDD83A64}"/>
                  </a:ext>
                </a:extLst>
              </p:cNvPr>
              <p:cNvSpPr txBox="1"/>
              <p:nvPr/>
            </p:nvSpPr>
            <p:spPr>
              <a:xfrm>
                <a:off x="7108996" y="4735377"/>
                <a:ext cx="137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8E436E-DAC4-040E-8D5B-D1C7BDD8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996" y="4735377"/>
                <a:ext cx="1376724" cy="276999"/>
              </a:xfrm>
              <a:prstGeom prst="rect">
                <a:avLst/>
              </a:prstGeom>
              <a:blipFill>
                <a:blip r:embed="rId7"/>
                <a:stretch>
                  <a:fillRect l="-3097" r="-354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58C02A-BC3F-DCD0-9230-4334089504BE}"/>
                  </a:ext>
                </a:extLst>
              </p:cNvPr>
              <p:cNvSpPr txBox="1"/>
              <p:nvPr/>
            </p:nvSpPr>
            <p:spPr>
              <a:xfrm>
                <a:off x="7444338" y="5130035"/>
                <a:ext cx="1517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/2+1/2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58C02A-BC3F-DCD0-9230-433408950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338" y="5130035"/>
                <a:ext cx="1517788" cy="276999"/>
              </a:xfrm>
              <a:prstGeom prst="rect">
                <a:avLst/>
              </a:prstGeom>
              <a:blipFill>
                <a:blip r:embed="rId8"/>
                <a:stretch>
                  <a:fillRect l="-1606" r="-321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CDC7EF3-7415-4BEC-F9FD-7742FFF84DC0}"/>
              </a:ext>
            </a:extLst>
          </p:cNvPr>
          <p:cNvSpPr/>
          <p:nvPr/>
        </p:nvSpPr>
        <p:spPr>
          <a:xfrm>
            <a:off x="7444338" y="5130035"/>
            <a:ext cx="1545830" cy="322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936224-DA7B-BDFB-82D1-952D4274E91E}"/>
                  </a:ext>
                </a:extLst>
              </p:cNvPr>
              <p:cNvSpPr txBox="1"/>
              <p:nvPr/>
            </p:nvSpPr>
            <p:spPr>
              <a:xfrm>
                <a:off x="6376657" y="3228863"/>
                <a:ext cx="2737184" cy="92333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формула для перетворення діапазону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936224-DA7B-BDFB-82D1-952D4274E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657" y="3228863"/>
                <a:ext cx="2737184" cy="923330"/>
              </a:xfrm>
              <a:prstGeom prst="rect">
                <a:avLst/>
              </a:prstGeom>
              <a:blipFill>
                <a:blip r:embed="rId9"/>
                <a:stretch>
                  <a:fillRect l="-1552" t="-3268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ACF58D5-20BD-2A63-EE2B-D02D87F1D6A9}"/>
              </a:ext>
            </a:extLst>
          </p:cNvPr>
          <p:cNvSpPr/>
          <p:nvPr/>
        </p:nvSpPr>
        <p:spPr>
          <a:xfrm>
            <a:off x="2640192" y="4363596"/>
            <a:ext cx="207511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D6F6A-26A4-E97A-5830-EE14DB791463}"/>
              </a:ext>
            </a:extLst>
          </p:cNvPr>
          <p:cNvSpPr/>
          <p:nvPr/>
        </p:nvSpPr>
        <p:spPr>
          <a:xfrm>
            <a:off x="3050319" y="4367532"/>
            <a:ext cx="207511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78D8-4088-74AC-B62F-0E13D267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Деталі відображення нормалей - </a:t>
            </a:r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43C2-6C79-8B71-E57A-A5143817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6009746" cy="2033314"/>
          </a:xfrm>
        </p:spPr>
        <p:txBody>
          <a:bodyPr>
            <a:normAutofit/>
          </a:bodyPr>
          <a:lstStyle/>
          <a:p>
            <a:r>
              <a:rPr lang="uk-UA" dirty="0"/>
              <a:t>Нам знадобиться обчислити міп-рівні текстур нормалей, але як правильно</a:t>
            </a:r>
            <a:r>
              <a:rPr lang="en-US" dirty="0"/>
              <a:t> </a:t>
            </a:r>
            <a:r>
              <a:rPr lang="uk-UA" dirty="0"/>
              <a:t>зменшити розмір текстури</a:t>
            </a:r>
            <a:r>
              <a:rPr lang="en-US" dirty="0"/>
              <a:t>?</a:t>
            </a:r>
            <a:endParaRPr lang="uk-UA" dirty="0"/>
          </a:p>
          <a:p>
            <a:pPr lvl="1"/>
            <a:r>
              <a:rPr lang="uk-UA" dirty="0"/>
              <a:t>У коді, ми обчислюємо середнє значення кожного компоненту текселів, але чи це правильно</a:t>
            </a:r>
            <a:r>
              <a:rPr lang="en-US" dirty="0"/>
              <a:t>?</a:t>
            </a:r>
          </a:p>
          <a:p>
            <a:r>
              <a:rPr lang="uk-UA" dirty="0"/>
              <a:t>Цей процес можна виконати для 4 текселів, щоб обчислити наступний менший міп-рівень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95FFB1-EDC0-3246-FD52-EC94CB1488B3}"/>
                  </a:ext>
                </a:extLst>
              </p:cNvPr>
              <p:cNvSpPr txBox="1"/>
              <p:nvPr/>
            </p:nvSpPr>
            <p:spPr>
              <a:xfrm>
                <a:off x="9117740" y="1811592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95FFB1-EDC0-3246-FD52-EC94CB14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740" y="1811592"/>
                <a:ext cx="197938" cy="276999"/>
              </a:xfrm>
              <a:prstGeom prst="rect">
                <a:avLst/>
              </a:prstGeom>
              <a:blipFill>
                <a:blip r:embed="rId2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37B052-7050-B944-93B3-F0B6A23CAF77}"/>
                  </a:ext>
                </a:extLst>
              </p:cNvPr>
              <p:cNvSpPr txBox="1"/>
              <p:nvPr/>
            </p:nvSpPr>
            <p:spPr>
              <a:xfrm>
                <a:off x="10848900" y="3585115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37B052-7050-B944-93B3-F0B6A23C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900" y="3585115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E33AF6-D94C-DCDA-F05D-9B4E8BC3CBA8}"/>
              </a:ext>
            </a:extLst>
          </p:cNvPr>
          <p:cNvCxnSpPr>
            <a:cxnSpLocks/>
          </p:cNvCxnSpPr>
          <p:nvPr/>
        </p:nvCxnSpPr>
        <p:spPr>
          <a:xfrm>
            <a:off x="9208031" y="2114834"/>
            <a:ext cx="0" cy="32175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616A5C-9971-4433-2C5E-E3D2FBAF5EE3}"/>
                  </a:ext>
                </a:extLst>
              </p:cNvPr>
              <p:cNvSpPr txBox="1"/>
              <p:nvPr/>
            </p:nvSpPr>
            <p:spPr>
              <a:xfrm>
                <a:off x="9524347" y="2880359"/>
                <a:ext cx="304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616A5C-9971-4433-2C5E-E3D2FBAF5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347" y="2880359"/>
                <a:ext cx="304507" cy="276999"/>
              </a:xfrm>
              <a:prstGeom prst="rect">
                <a:avLst/>
              </a:prstGeom>
              <a:blipFill>
                <a:blip r:embed="rId4"/>
                <a:stretch>
                  <a:fillRect l="-10000" r="-600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36F77F-CD9E-3026-70EC-8C4C8482204C}"/>
                  </a:ext>
                </a:extLst>
              </p:cNvPr>
              <p:cNvSpPr txBox="1"/>
              <p:nvPr/>
            </p:nvSpPr>
            <p:spPr>
              <a:xfrm>
                <a:off x="8036098" y="3418644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36F77F-CD9E-3026-70EC-8C4C84822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098" y="3418644"/>
                <a:ext cx="299184" cy="276999"/>
              </a:xfrm>
              <a:prstGeom prst="rect">
                <a:avLst/>
              </a:prstGeom>
              <a:blipFill>
                <a:blip r:embed="rId5"/>
                <a:stretch>
                  <a:fillRect l="-10204" r="-61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06EED6-6B3F-AACD-02E4-D09908C9155A}"/>
              </a:ext>
            </a:extLst>
          </p:cNvPr>
          <p:cNvCxnSpPr>
            <a:cxnSpLocks/>
          </p:cNvCxnSpPr>
          <p:nvPr/>
        </p:nvCxnSpPr>
        <p:spPr>
          <a:xfrm>
            <a:off x="7606574" y="3730443"/>
            <a:ext cx="32202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FC365AE-F89C-0CDD-CC95-709BDC1A79A2}"/>
              </a:ext>
            </a:extLst>
          </p:cNvPr>
          <p:cNvSpPr/>
          <p:nvPr/>
        </p:nvSpPr>
        <p:spPr>
          <a:xfrm>
            <a:off x="7836431" y="2358843"/>
            <a:ext cx="2743200" cy="27432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3AB4D4-7479-C1C2-ABF0-68B16C482F3F}"/>
              </a:ext>
            </a:extLst>
          </p:cNvPr>
          <p:cNvCxnSpPr>
            <a:cxnSpLocks/>
          </p:cNvCxnSpPr>
          <p:nvPr/>
        </p:nvCxnSpPr>
        <p:spPr>
          <a:xfrm flipV="1">
            <a:off x="9208031" y="2760575"/>
            <a:ext cx="969868" cy="96986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8D2F4D-0C60-3A33-EB3F-E6C96A7C4C07}"/>
              </a:ext>
            </a:extLst>
          </p:cNvPr>
          <p:cNvCxnSpPr>
            <a:cxnSpLocks/>
          </p:cNvCxnSpPr>
          <p:nvPr/>
        </p:nvCxnSpPr>
        <p:spPr>
          <a:xfrm flipH="1" flipV="1">
            <a:off x="7907383" y="3352800"/>
            <a:ext cx="1301450" cy="3776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EF8493D3-69AE-1550-B5C2-3AC67EDE7504}"/>
              </a:ext>
            </a:extLst>
          </p:cNvPr>
          <p:cNvSpPr/>
          <p:nvPr/>
        </p:nvSpPr>
        <p:spPr>
          <a:xfrm>
            <a:off x="7907383" y="2760575"/>
            <a:ext cx="2270516" cy="969866"/>
          </a:xfrm>
          <a:prstGeom prst="rect">
            <a:avLst/>
          </a:prstGeom>
          <a:solidFill>
            <a:srgbClr val="6F6F7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5168B2A-096A-B9BE-2BDB-C2B48D07E6B5}"/>
              </a:ext>
            </a:extLst>
          </p:cNvPr>
          <p:cNvCxnSpPr>
            <a:cxnSpLocks/>
          </p:cNvCxnSpPr>
          <p:nvPr/>
        </p:nvCxnSpPr>
        <p:spPr>
          <a:xfrm flipH="1" flipV="1">
            <a:off x="8778240" y="2473234"/>
            <a:ext cx="423227" cy="12503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7F02423-EAA0-F435-6B95-5FDB4262CAC2}"/>
              </a:ext>
            </a:extLst>
          </p:cNvPr>
          <p:cNvCxnSpPr>
            <a:cxnSpLocks/>
          </p:cNvCxnSpPr>
          <p:nvPr/>
        </p:nvCxnSpPr>
        <p:spPr>
          <a:xfrm flipH="1" flipV="1">
            <a:off x="9042641" y="3245507"/>
            <a:ext cx="165390" cy="48493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F5AA640-1156-63F3-6432-F88EAF562B98}"/>
                  </a:ext>
                </a:extLst>
              </p:cNvPr>
              <p:cNvSpPr txBox="1"/>
              <p:nvPr/>
            </p:nvSpPr>
            <p:spPr>
              <a:xfrm>
                <a:off x="8643216" y="2123737"/>
                <a:ext cx="200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F5AA640-1156-63F3-6432-F88EAF562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216" y="2123737"/>
                <a:ext cx="200375" cy="276999"/>
              </a:xfrm>
              <a:prstGeom prst="rect">
                <a:avLst/>
              </a:prstGeom>
              <a:blipFill>
                <a:blip r:embed="rId6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C251139C-4EEB-5FD9-B5F1-F2B3E4460697}"/>
              </a:ext>
            </a:extLst>
          </p:cNvPr>
          <p:cNvSpPr txBox="1"/>
          <p:nvPr/>
        </p:nvSpPr>
        <p:spPr>
          <a:xfrm>
            <a:off x="9899264" y="1114439"/>
            <a:ext cx="1966067" cy="120032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Вектор не є одиничним, тому слід його нормалізувати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3AEC7BF-BD6F-AF10-A088-57899FB49B95}"/>
              </a:ext>
            </a:extLst>
          </p:cNvPr>
          <p:cNvSpPr/>
          <p:nvPr/>
        </p:nvSpPr>
        <p:spPr>
          <a:xfrm>
            <a:off x="4482687" y="4521835"/>
            <a:ext cx="457200" cy="457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707931A-2ED3-DD59-9D3C-8C04D594F797}"/>
              </a:ext>
            </a:extLst>
          </p:cNvPr>
          <p:cNvSpPr/>
          <p:nvPr/>
        </p:nvSpPr>
        <p:spPr>
          <a:xfrm>
            <a:off x="4637370" y="4685991"/>
            <a:ext cx="146304" cy="14630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2C159BF-397C-F0AE-FE5F-8982B3AC7A8A}"/>
              </a:ext>
            </a:extLst>
          </p:cNvPr>
          <p:cNvCxnSpPr/>
          <p:nvPr/>
        </p:nvCxnSpPr>
        <p:spPr>
          <a:xfrm>
            <a:off x="3108887" y="4301943"/>
            <a:ext cx="1373800" cy="219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ED66B9-9F86-F73B-355A-AF46AB0BB644}"/>
              </a:ext>
            </a:extLst>
          </p:cNvPr>
          <p:cNvCxnSpPr>
            <a:cxnSpLocks/>
          </p:cNvCxnSpPr>
          <p:nvPr/>
        </p:nvCxnSpPr>
        <p:spPr>
          <a:xfrm>
            <a:off x="4011580" y="4301943"/>
            <a:ext cx="926107" cy="219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729730B-E586-EA66-6220-797BD313B2BD}"/>
              </a:ext>
            </a:extLst>
          </p:cNvPr>
          <p:cNvCxnSpPr>
            <a:cxnSpLocks/>
          </p:cNvCxnSpPr>
          <p:nvPr/>
        </p:nvCxnSpPr>
        <p:spPr>
          <a:xfrm flipH="1">
            <a:off x="3111088" y="4979035"/>
            <a:ext cx="1369399" cy="2373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C08A60A-829E-195F-1A74-2F5BF7E63F67}"/>
              </a:ext>
            </a:extLst>
          </p:cNvPr>
          <p:cNvCxnSpPr>
            <a:cxnSpLocks/>
          </p:cNvCxnSpPr>
          <p:nvPr/>
        </p:nvCxnSpPr>
        <p:spPr>
          <a:xfrm flipH="1">
            <a:off x="4021757" y="4987743"/>
            <a:ext cx="91593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2C29373-3102-8A01-5EC8-F189CA23F356}"/>
              </a:ext>
            </a:extLst>
          </p:cNvPr>
          <p:cNvSpPr/>
          <p:nvPr/>
        </p:nvSpPr>
        <p:spPr>
          <a:xfrm>
            <a:off x="3108887" y="4301943"/>
            <a:ext cx="457200" cy="4572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0716364-D15C-5B75-4C41-7B08797FB6A9}"/>
              </a:ext>
            </a:extLst>
          </p:cNvPr>
          <p:cNvSpPr/>
          <p:nvPr/>
        </p:nvSpPr>
        <p:spPr>
          <a:xfrm>
            <a:off x="3263570" y="4466099"/>
            <a:ext cx="146304" cy="14630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063D595-DF92-DA82-1060-BD327EB9E9EC}"/>
              </a:ext>
            </a:extLst>
          </p:cNvPr>
          <p:cNvSpPr/>
          <p:nvPr/>
        </p:nvSpPr>
        <p:spPr>
          <a:xfrm>
            <a:off x="3566087" y="4301943"/>
            <a:ext cx="457200" cy="4572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A6CBB6F-6E5B-735C-01D4-57B0E4FC26C7}"/>
              </a:ext>
            </a:extLst>
          </p:cNvPr>
          <p:cNvSpPr/>
          <p:nvPr/>
        </p:nvSpPr>
        <p:spPr>
          <a:xfrm>
            <a:off x="3720770" y="4466099"/>
            <a:ext cx="146304" cy="14630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C6AAAF6-5207-E86B-0230-BA08488CCBF3}"/>
              </a:ext>
            </a:extLst>
          </p:cNvPr>
          <p:cNvSpPr/>
          <p:nvPr/>
        </p:nvSpPr>
        <p:spPr>
          <a:xfrm>
            <a:off x="3108887" y="4759143"/>
            <a:ext cx="457200" cy="4572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87AC2B6-3732-4FCD-8764-1CC8A3B7F4F1}"/>
              </a:ext>
            </a:extLst>
          </p:cNvPr>
          <p:cNvSpPr/>
          <p:nvPr/>
        </p:nvSpPr>
        <p:spPr>
          <a:xfrm>
            <a:off x="3263570" y="4923299"/>
            <a:ext cx="146304" cy="14630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6812CCA-AB30-4CB5-B591-439F604A24F5}"/>
              </a:ext>
            </a:extLst>
          </p:cNvPr>
          <p:cNvSpPr/>
          <p:nvPr/>
        </p:nvSpPr>
        <p:spPr>
          <a:xfrm>
            <a:off x="3566087" y="4759143"/>
            <a:ext cx="457200" cy="4572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12BA157-6F9F-EA05-C441-D39194237D70}"/>
              </a:ext>
            </a:extLst>
          </p:cNvPr>
          <p:cNvSpPr/>
          <p:nvPr/>
        </p:nvSpPr>
        <p:spPr>
          <a:xfrm>
            <a:off x="3720770" y="4923299"/>
            <a:ext cx="146304" cy="14630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EC015AF-3331-CBDC-65C7-41B5E1B39ABA}"/>
                  </a:ext>
                </a:extLst>
              </p:cNvPr>
              <p:cNvSpPr txBox="1"/>
              <p:nvPr/>
            </p:nvSpPr>
            <p:spPr>
              <a:xfrm>
                <a:off x="2791825" y="5380499"/>
                <a:ext cx="15485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dirty="0">
                    <a:latin typeface="YouTube Sans"/>
                  </a:rPr>
                  <a:t>Міп-рівень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EC015AF-3331-CBDC-65C7-41B5E1B39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825" y="5380499"/>
                <a:ext cx="1548523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A86D4A2-881D-BB35-461F-B4E4185DA8F4}"/>
                  </a:ext>
                </a:extLst>
              </p:cNvPr>
              <p:cNvSpPr txBox="1"/>
              <p:nvPr/>
            </p:nvSpPr>
            <p:spPr>
              <a:xfrm>
                <a:off x="5013531" y="4435977"/>
                <a:ext cx="1290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dirty="0">
                    <a:latin typeface="YouTube Sans"/>
                  </a:rPr>
                  <a:t>Міп-рівень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A86D4A2-881D-BB35-461F-B4E4185DA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531" y="4435977"/>
                <a:ext cx="1290610" cy="646331"/>
              </a:xfrm>
              <a:prstGeom prst="rect">
                <a:avLst/>
              </a:prstGeom>
              <a:blipFill>
                <a:blip r:embed="rId8"/>
                <a:stretch>
                  <a:fillRect l="-2830" t="-5660" r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334D5FC-9582-05EF-14EC-3B266A94032E}"/>
              </a:ext>
            </a:extLst>
          </p:cNvPr>
          <p:cNvCxnSpPr>
            <a:cxnSpLocks/>
          </p:cNvCxnSpPr>
          <p:nvPr/>
        </p:nvCxnSpPr>
        <p:spPr>
          <a:xfrm>
            <a:off x="7907383" y="3730441"/>
            <a:ext cx="2270516" cy="1398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89D92DC-0C59-9B19-F00A-9C8AFAC4DD8C}"/>
              </a:ext>
            </a:extLst>
          </p:cNvPr>
          <p:cNvCxnSpPr>
            <a:cxnSpLocks/>
            <a:stCxn id="86" idx="0"/>
            <a:endCxn id="86" idx="2"/>
          </p:cNvCxnSpPr>
          <p:nvPr/>
        </p:nvCxnSpPr>
        <p:spPr>
          <a:xfrm>
            <a:off x="9042641" y="2760575"/>
            <a:ext cx="0" cy="969866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D6E40D22-C443-48A6-D2EE-363B894ECA5D}"/>
              </a:ext>
            </a:extLst>
          </p:cNvPr>
          <p:cNvSpPr/>
          <p:nvPr/>
        </p:nvSpPr>
        <p:spPr>
          <a:xfrm>
            <a:off x="8971527" y="3668853"/>
            <a:ext cx="137160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4914868-C32D-4B93-458A-F0D07404D7AE}"/>
              </a:ext>
            </a:extLst>
          </p:cNvPr>
          <p:cNvSpPr/>
          <p:nvPr/>
        </p:nvSpPr>
        <p:spPr>
          <a:xfrm>
            <a:off x="8968423" y="3176927"/>
            <a:ext cx="137160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86" grpId="0" animBg="1"/>
      <p:bldP spid="86" grpId="1" animBg="1"/>
      <p:bldP spid="109" grpId="0"/>
      <p:bldP spid="110" grpId="0" animBg="1"/>
      <p:bldP spid="123" grpId="0" animBg="1"/>
      <p:bldP spid="124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8" grpId="0"/>
      <p:bldP spid="149" grpId="0"/>
      <p:bldP spid="163" grpId="0" animBg="1"/>
      <p:bldP spid="163" grpId="1" animBg="1"/>
      <p:bldP spid="164" grpId="0" animBg="1"/>
      <p:bldP spid="16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78D8-4088-74AC-B62F-0E13D267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Деталі відображення нормалей - </a:t>
            </a:r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443C2-6C79-8B71-E57A-A5143817E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995657" cy="4351337"/>
              </a:xfrm>
            </p:spPr>
            <p:txBody>
              <a:bodyPr/>
              <a:lstStyle/>
              <a:p>
                <a:r>
                  <a:rPr lang="uk-UA" dirty="0"/>
                  <a:t>Розуміючи, як цей процес геометрично працює, чи нормаль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є правильною, як середній нормаль цих двох векторів</a:t>
                </a:r>
                <a:r>
                  <a:rPr lang="en-US" dirty="0"/>
                  <a:t>?</a:t>
                </a:r>
              </a:p>
              <a:p>
                <a:r>
                  <a:rPr lang="uk-UA" dirty="0"/>
                  <a:t>Кращий алгоритм повернув би нормаль, яка має середній кут нормалей нижчого рівня</a:t>
                </a:r>
              </a:p>
              <a:p>
                <a:pPr lvl="1"/>
                <a:r>
                  <a:rPr lang="uk-UA" dirty="0"/>
                  <a:t>Різниця невелика, проте, такий алгоритм надто складний для цього відео, тому я буду обчислювати середні значення кожного компоненту. Просто розумійте, це лише наближується до правильного результату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443C2-6C79-8B71-E57A-A5143817E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995657" cy="4351337"/>
              </a:xfrm>
              <a:blipFill>
                <a:blip r:embed="rId2"/>
                <a:stretch>
                  <a:fillRect l="-203" t="-980" r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95FFB1-EDC0-3246-FD52-EC94CB1488B3}"/>
                  </a:ext>
                </a:extLst>
              </p:cNvPr>
              <p:cNvSpPr txBox="1"/>
              <p:nvPr/>
            </p:nvSpPr>
            <p:spPr>
              <a:xfrm>
                <a:off x="9117740" y="1811592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95FFB1-EDC0-3246-FD52-EC94CB14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740" y="1811592"/>
                <a:ext cx="197938" cy="276999"/>
              </a:xfrm>
              <a:prstGeom prst="rect">
                <a:avLst/>
              </a:prstGeom>
              <a:blipFill>
                <a:blip r:embed="rId3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37B052-7050-B944-93B3-F0B6A23CAF77}"/>
                  </a:ext>
                </a:extLst>
              </p:cNvPr>
              <p:cNvSpPr txBox="1"/>
              <p:nvPr/>
            </p:nvSpPr>
            <p:spPr>
              <a:xfrm>
                <a:off x="10848900" y="3585115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37B052-7050-B944-93B3-F0B6A23C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900" y="3585115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E33AF6-D94C-DCDA-F05D-9B4E8BC3CBA8}"/>
              </a:ext>
            </a:extLst>
          </p:cNvPr>
          <p:cNvCxnSpPr>
            <a:cxnSpLocks/>
          </p:cNvCxnSpPr>
          <p:nvPr/>
        </p:nvCxnSpPr>
        <p:spPr>
          <a:xfrm>
            <a:off x="9208031" y="2114834"/>
            <a:ext cx="0" cy="32175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616A5C-9971-4433-2C5E-E3D2FBAF5EE3}"/>
                  </a:ext>
                </a:extLst>
              </p:cNvPr>
              <p:cNvSpPr txBox="1"/>
              <p:nvPr/>
            </p:nvSpPr>
            <p:spPr>
              <a:xfrm>
                <a:off x="9524347" y="2880359"/>
                <a:ext cx="304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616A5C-9971-4433-2C5E-E3D2FBAF5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347" y="2880359"/>
                <a:ext cx="304507" cy="276999"/>
              </a:xfrm>
              <a:prstGeom prst="rect">
                <a:avLst/>
              </a:prstGeom>
              <a:blipFill>
                <a:blip r:embed="rId5"/>
                <a:stretch>
                  <a:fillRect l="-10000" r="-600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36F77F-CD9E-3026-70EC-8C4C8482204C}"/>
                  </a:ext>
                </a:extLst>
              </p:cNvPr>
              <p:cNvSpPr txBox="1"/>
              <p:nvPr/>
            </p:nvSpPr>
            <p:spPr>
              <a:xfrm>
                <a:off x="8036098" y="3418644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36F77F-CD9E-3026-70EC-8C4C84822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098" y="3418644"/>
                <a:ext cx="299184" cy="276999"/>
              </a:xfrm>
              <a:prstGeom prst="rect">
                <a:avLst/>
              </a:prstGeom>
              <a:blipFill>
                <a:blip r:embed="rId6"/>
                <a:stretch>
                  <a:fillRect l="-10204" r="-61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06EED6-6B3F-AACD-02E4-D09908C9155A}"/>
              </a:ext>
            </a:extLst>
          </p:cNvPr>
          <p:cNvCxnSpPr>
            <a:cxnSpLocks/>
          </p:cNvCxnSpPr>
          <p:nvPr/>
        </p:nvCxnSpPr>
        <p:spPr>
          <a:xfrm>
            <a:off x="7606574" y="3730443"/>
            <a:ext cx="32202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FC365AE-F89C-0CDD-CC95-709BDC1A79A2}"/>
              </a:ext>
            </a:extLst>
          </p:cNvPr>
          <p:cNvSpPr/>
          <p:nvPr/>
        </p:nvSpPr>
        <p:spPr>
          <a:xfrm>
            <a:off x="7836431" y="2358843"/>
            <a:ext cx="2743200" cy="27432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3AB4D4-7479-C1C2-ABF0-68B16C482F3F}"/>
              </a:ext>
            </a:extLst>
          </p:cNvPr>
          <p:cNvCxnSpPr>
            <a:cxnSpLocks/>
          </p:cNvCxnSpPr>
          <p:nvPr/>
        </p:nvCxnSpPr>
        <p:spPr>
          <a:xfrm flipV="1">
            <a:off x="9208031" y="2760575"/>
            <a:ext cx="969868" cy="96986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8D2F4D-0C60-3A33-EB3F-E6C96A7C4C07}"/>
              </a:ext>
            </a:extLst>
          </p:cNvPr>
          <p:cNvCxnSpPr>
            <a:cxnSpLocks/>
          </p:cNvCxnSpPr>
          <p:nvPr/>
        </p:nvCxnSpPr>
        <p:spPr>
          <a:xfrm flipH="1" flipV="1">
            <a:off x="7907383" y="3352800"/>
            <a:ext cx="1301450" cy="3776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5168B2A-096A-B9BE-2BDB-C2B48D07E6B5}"/>
              </a:ext>
            </a:extLst>
          </p:cNvPr>
          <p:cNvCxnSpPr>
            <a:cxnSpLocks/>
          </p:cNvCxnSpPr>
          <p:nvPr/>
        </p:nvCxnSpPr>
        <p:spPr>
          <a:xfrm flipH="1" flipV="1">
            <a:off x="8778240" y="2473234"/>
            <a:ext cx="423227" cy="12503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F5AA640-1156-63F3-6432-F88EAF562B98}"/>
                  </a:ext>
                </a:extLst>
              </p:cNvPr>
              <p:cNvSpPr txBox="1"/>
              <p:nvPr/>
            </p:nvSpPr>
            <p:spPr>
              <a:xfrm>
                <a:off x="8643216" y="2123737"/>
                <a:ext cx="200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F5AA640-1156-63F3-6432-F88EAF562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216" y="2123737"/>
                <a:ext cx="200375" cy="276999"/>
              </a:xfrm>
              <a:prstGeom prst="rect">
                <a:avLst/>
              </a:prstGeom>
              <a:blipFill>
                <a:blip r:embed="rId7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tial Circle 3">
            <a:extLst>
              <a:ext uri="{FF2B5EF4-FFF2-40B4-BE49-F238E27FC236}">
                <a16:creationId xmlns:a16="http://schemas.microsoft.com/office/drawing/2014/main" id="{661CD03B-060F-FA11-EF76-BA44EDE90A61}"/>
              </a:ext>
            </a:extLst>
          </p:cNvPr>
          <p:cNvSpPr/>
          <p:nvPr/>
        </p:nvSpPr>
        <p:spPr>
          <a:xfrm>
            <a:off x="8837162" y="3357854"/>
            <a:ext cx="731520" cy="731520"/>
          </a:xfrm>
          <a:prstGeom prst="pie">
            <a:avLst>
              <a:gd name="adj1" fmla="val 11778817"/>
              <a:gd name="adj2" fmla="val 18885785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520A94-C8B1-71B2-E6A1-CF5264EBBA95}"/>
                  </a:ext>
                </a:extLst>
              </p:cNvPr>
              <p:cNvSpPr txBox="1"/>
              <p:nvPr/>
            </p:nvSpPr>
            <p:spPr>
              <a:xfrm>
                <a:off x="8778239" y="3200445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520A94-C8B1-71B2-E6A1-CF5264EBB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39" y="3200445"/>
                <a:ext cx="200696" cy="276999"/>
              </a:xfrm>
              <a:prstGeom prst="rect">
                <a:avLst/>
              </a:prstGeom>
              <a:blipFill>
                <a:blip r:embed="rId8"/>
                <a:stretch>
                  <a:fillRect l="-24242" r="-1818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7DFB5E-187C-A71D-DAD3-F3A328C5D8D6}"/>
                  </a:ext>
                </a:extLst>
              </p:cNvPr>
              <p:cNvSpPr txBox="1"/>
              <p:nvPr/>
            </p:nvSpPr>
            <p:spPr>
              <a:xfrm>
                <a:off x="9226955" y="3084229"/>
                <a:ext cx="208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7DFB5E-187C-A71D-DAD3-F3A328C5D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955" y="3084229"/>
                <a:ext cx="208967" cy="276999"/>
              </a:xfrm>
              <a:prstGeom prst="rect">
                <a:avLst/>
              </a:prstGeom>
              <a:blipFill>
                <a:blip r:embed="rId9"/>
                <a:stretch>
                  <a:fillRect l="-14706" r="-1176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29EAD8E-F5BE-F32C-1793-FDB220DF99C2}"/>
              </a:ext>
            </a:extLst>
          </p:cNvPr>
          <p:cNvSpPr txBox="1"/>
          <p:nvPr/>
        </p:nvSpPr>
        <p:spPr>
          <a:xfrm>
            <a:off x="9630167" y="654057"/>
            <a:ext cx="2235164" cy="15696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Інтуїтивно, ми б очікували, що середній нормаль матиме той самий кут між обома нормалями, як напівшляховий вектор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D20304-668D-15A1-B6E0-D269D1BD5175}"/>
                  </a:ext>
                </a:extLst>
              </p:cNvPr>
              <p:cNvSpPr txBox="1"/>
              <p:nvPr/>
            </p:nvSpPr>
            <p:spPr>
              <a:xfrm>
                <a:off x="8753696" y="2105239"/>
                <a:ext cx="200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D20304-668D-15A1-B6E0-D269D1BD5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696" y="2105239"/>
                <a:ext cx="200375" cy="276999"/>
              </a:xfrm>
              <a:prstGeom prst="rect">
                <a:avLst/>
              </a:prstGeom>
              <a:blipFill>
                <a:blip r:embed="rId10"/>
                <a:stretch>
                  <a:fillRect l="-15152" r="-1212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7A7FF-6EC6-6125-5C6A-5B5158F7F886}"/>
              </a:ext>
            </a:extLst>
          </p:cNvPr>
          <p:cNvCxnSpPr>
            <a:cxnSpLocks/>
          </p:cNvCxnSpPr>
          <p:nvPr/>
        </p:nvCxnSpPr>
        <p:spPr>
          <a:xfrm flipH="1" flipV="1">
            <a:off x="8869163" y="2418076"/>
            <a:ext cx="338867" cy="13219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49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4" grpId="0" animBg="1"/>
      <p:bldP spid="5" grpId="0"/>
      <p:bldP spid="6" grpId="0"/>
      <p:bldP spid="8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78D8-4088-74AC-B62F-0E13D267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Деталі відображення нормалей - </a:t>
            </a:r>
            <a:r>
              <a:rPr lang="en-US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43C2-6C79-8B71-E57A-A5143817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1"/>
            <a:ext cx="9841556" cy="1195442"/>
          </a:xfrm>
        </p:spPr>
        <p:txBody>
          <a:bodyPr/>
          <a:lstStyle/>
          <a:p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/>
              <a:t>єднуючи все це разом, як виглядає алгоритм обчислення міп-рівнів карти нормалей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1C74F-8DAF-2A42-F2A7-8AD2AFBDA846}"/>
                  </a:ext>
                </a:extLst>
              </p:cNvPr>
              <p:cNvSpPr txBox="1"/>
              <p:nvPr/>
            </p:nvSpPr>
            <p:spPr>
              <a:xfrm>
                <a:off x="1306285" y="2829620"/>
                <a:ext cx="1332412" cy="64633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dirty="0">
                    <a:latin typeface="YouTube Sans"/>
                  </a:rPr>
                  <a:t>Міп-рівень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1C74F-8DAF-2A42-F2A7-8AD2AFBD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829620"/>
                <a:ext cx="1332412" cy="646330"/>
              </a:xfrm>
              <a:prstGeom prst="rect">
                <a:avLst/>
              </a:prstGeom>
              <a:blipFill>
                <a:blip r:embed="rId2"/>
                <a:stretch>
                  <a:fillRect l="-452" t="-3704" r="-36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0914770-1340-9BBA-198C-01AE03712894}"/>
              </a:ext>
            </a:extLst>
          </p:cNvPr>
          <p:cNvSpPr txBox="1"/>
          <p:nvPr/>
        </p:nvSpPr>
        <p:spPr>
          <a:xfrm>
            <a:off x="5062172" y="2693297"/>
            <a:ext cx="1767841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Перетворюємо діапазон</a:t>
            </a:r>
            <a:r>
              <a:rPr lang="en-US" dirty="0">
                <a:latin typeface="YouTube Sans"/>
              </a:rPr>
              <a:t> [0,1] </a:t>
            </a:r>
            <a:r>
              <a:rPr lang="uk-UA" dirty="0">
                <a:latin typeface="YouTube Sans"/>
              </a:rPr>
              <a:t>на </a:t>
            </a:r>
            <a:r>
              <a:rPr lang="en-US" dirty="0">
                <a:latin typeface="YouTube Sans"/>
              </a:rPr>
              <a:t>[-1,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AAC67-513F-9BE5-97C8-F732A4128F2B}"/>
              </a:ext>
            </a:extLst>
          </p:cNvPr>
          <p:cNvSpPr txBox="1"/>
          <p:nvPr/>
        </p:nvSpPr>
        <p:spPr>
          <a:xfrm>
            <a:off x="7113257" y="2552620"/>
            <a:ext cx="1593669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Нормалізуємо вектори якщо це перший рівень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ACE26-6E4A-76F8-F644-9A382883C79A}"/>
              </a:ext>
            </a:extLst>
          </p:cNvPr>
          <p:cNvSpPr txBox="1"/>
          <p:nvPr/>
        </p:nvSpPr>
        <p:spPr>
          <a:xfrm>
            <a:off x="9015864" y="2693297"/>
            <a:ext cx="1916320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Обчислюємо середню кожного компонента</a:t>
            </a:r>
            <a:endParaRPr lang="en-US" dirty="0"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F212F4-1E9A-2780-9097-DDCECA1E3466}"/>
              </a:ext>
            </a:extLst>
          </p:cNvPr>
          <p:cNvSpPr txBox="1"/>
          <p:nvPr/>
        </p:nvSpPr>
        <p:spPr>
          <a:xfrm>
            <a:off x="2069933" y="4505466"/>
            <a:ext cx="1594104" cy="646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Нормалізуємо вектор</a:t>
            </a:r>
            <a:endParaRPr lang="en-US" dirty="0"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883E6-6C5B-90C0-064A-AC83EE609F7A}"/>
              </a:ext>
            </a:extLst>
          </p:cNvPr>
          <p:cNvSpPr txBox="1"/>
          <p:nvPr/>
        </p:nvSpPr>
        <p:spPr>
          <a:xfrm>
            <a:off x="3968620" y="4366966"/>
            <a:ext cx="1767841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Перетворюємо діапазон </a:t>
            </a:r>
            <a:r>
              <a:rPr lang="en-US" dirty="0">
                <a:latin typeface="YouTube Sans"/>
              </a:rPr>
              <a:t>[-1,1] </a:t>
            </a:r>
            <a:r>
              <a:rPr lang="uk-UA" dirty="0">
                <a:latin typeface="YouTube Sans"/>
              </a:rPr>
              <a:t>на </a:t>
            </a:r>
            <a:r>
              <a:rPr lang="en-US" dirty="0">
                <a:latin typeface="YouTube Sans"/>
              </a:rPr>
              <a:t>[0,1]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31311C-EC3A-B333-75C9-475CD3923044}"/>
                  </a:ext>
                </a:extLst>
              </p:cNvPr>
              <p:cNvSpPr txBox="1"/>
              <p:nvPr/>
            </p:nvSpPr>
            <p:spPr>
              <a:xfrm>
                <a:off x="8113468" y="4505466"/>
                <a:ext cx="1375954" cy="64632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dirty="0">
                    <a:latin typeface="YouTube Sans"/>
                  </a:rPr>
                  <a:t>Міп-рівень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31311C-EC3A-B333-75C9-475CD3923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468" y="4505466"/>
                <a:ext cx="1375954" cy="646329"/>
              </a:xfrm>
              <a:prstGeom prst="rect">
                <a:avLst/>
              </a:prstGeom>
              <a:blipFill>
                <a:blip r:embed="rId3"/>
                <a:stretch>
                  <a:fillRect t="-3704" r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172DFD-0150-1FB6-07ED-6D654EDAD754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2638697" y="3152784"/>
            <a:ext cx="29609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B473D3-EDE5-39DD-1D18-23BC3CE817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830013" y="3152785"/>
            <a:ext cx="283244" cy="2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5FE61C-7AD4-DA16-C4EF-57B57D4E4DB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706926" y="3152785"/>
            <a:ext cx="308938" cy="2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696535-F754-CC6E-FF30-EA16CED1866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3664037" y="4828631"/>
            <a:ext cx="3045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3C2045-684C-94E0-D3C2-80EBA3A590A7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5736461" y="4828631"/>
            <a:ext cx="304583" cy="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9B74D7-6861-554A-B63B-93238B91E869}"/>
              </a:ext>
            </a:extLst>
          </p:cNvPr>
          <p:cNvCxnSpPr>
            <a:stCxn id="11" idx="2"/>
          </p:cNvCxnSpPr>
          <p:nvPr/>
        </p:nvCxnSpPr>
        <p:spPr>
          <a:xfrm>
            <a:off x="9974024" y="3616627"/>
            <a:ext cx="0" cy="337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D48476-9245-880D-DD6E-90FBBAE40E08}"/>
              </a:ext>
            </a:extLst>
          </p:cNvPr>
          <p:cNvCxnSpPr>
            <a:cxnSpLocks/>
          </p:cNvCxnSpPr>
          <p:nvPr/>
        </p:nvCxnSpPr>
        <p:spPr>
          <a:xfrm>
            <a:off x="2866984" y="3953691"/>
            <a:ext cx="71070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928AAF-BBDC-E66D-A186-6F13CF7F549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866985" y="3953691"/>
            <a:ext cx="0" cy="551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4B1D34-1451-2243-048A-D2095E268EBA}"/>
              </a:ext>
            </a:extLst>
          </p:cNvPr>
          <p:cNvSpPr txBox="1"/>
          <p:nvPr/>
        </p:nvSpPr>
        <p:spPr>
          <a:xfrm>
            <a:off x="2934787" y="2691119"/>
            <a:ext cx="1767841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Перетворюємо діапазон</a:t>
            </a:r>
            <a:r>
              <a:rPr lang="en-US" dirty="0">
                <a:latin typeface="YouTube Sans"/>
              </a:rPr>
              <a:t> [0,255] </a:t>
            </a:r>
            <a:r>
              <a:rPr lang="uk-UA" dirty="0">
                <a:latin typeface="YouTube Sans"/>
              </a:rPr>
              <a:t>на </a:t>
            </a:r>
            <a:r>
              <a:rPr lang="en-US" dirty="0">
                <a:latin typeface="YouTube Sans"/>
              </a:rPr>
              <a:t>[0, 1]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E4A772-5DD0-9810-1030-12528E6295F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702628" y="3152784"/>
            <a:ext cx="359544" cy="2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FE2BFA-C32A-ED44-3B08-656CC337AD14}"/>
              </a:ext>
            </a:extLst>
          </p:cNvPr>
          <p:cNvSpPr txBox="1"/>
          <p:nvPr/>
        </p:nvSpPr>
        <p:spPr>
          <a:xfrm>
            <a:off x="6041044" y="4367205"/>
            <a:ext cx="1767841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Перетворюємо діапазон</a:t>
            </a:r>
            <a:r>
              <a:rPr lang="en-US" dirty="0">
                <a:latin typeface="YouTube Sans"/>
              </a:rPr>
              <a:t> [0,1] </a:t>
            </a:r>
            <a:r>
              <a:rPr lang="uk-UA" dirty="0">
                <a:latin typeface="YouTube Sans"/>
              </a:rPr>
              <a:t>на </a:t>
            </a:r>
            <a:r>
              <a:rPr lang="en-US" dirty="0">
                <a:latin typeface="YouTube Sans"/>
              </a:rPr>
              <a:t>[0, 255]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C976CA-6313-B48B-6C85-246DB88DA405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7808885" y="4828631"/>
            <a:ext cx="304583" cy="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A4F47F-1C11-3EBB-9FB6-68E34A9CCCEF}"/>
              </a:ext>
            </a:extLst>
          </p:cNvPr>
          <p:cNvSpPr txBox="1"/>
          <p:nvPr/>
        </p:nvSpPr>
        <p:spPr>
          <a:xfrm>
            <a:off x="4861593" y="5565070"/>
            <a:ext cx="4133845" cy="120032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Тут ми перетворюємо тип даних від числа з рухомою комою до беззнакового. Слід заокруглити результат до найближчого цілого числа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3051C-FBBE-A7BE-4CA3-EB8FA06915EE}"/>
              </a:ext>
            </a:extLst>
          </p:cNvPr>
          <p:cNvSpPr/>
          <p:nvPr/>
        </p:nvSpPr>
        <p:spPr>
          <a:xfrm>
            <a:off x="6041044" y="4366966"/>
            <a:ext cx="1767841" cy="92189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AC1DE8-EF76-38E9-4901-3413D270C682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6924965" y="5288862"/>
            <a:ext cx="3551" cy="27620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79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5" grpId="0" animBg="1"/>
      <p:bldP spid="23" grpId="0" animBg="1"/>
      <p:bldP spid="4" grpId="0" animBg="1"/>
      <p:bldP spid="4" grpId="1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9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26E3-FC25-C589-772E-02DD9A01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Мікро-деталі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660B-8FA8-DF17-D383-192069D17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955014" cy="4042611"/>
          </a:xfrm>
        </p:spPr>
        <p:txBody>
          <a:bodyPr>
            <a:normAutofit/>
          </a:bodyPr>
          <a:lstStyle/>
          <a:p>
            <a:r>
              <a:rPr lang="uk-UA" dirty="0"/>
              <a:t>Зазвичай, мікро-деталі не мають великого впливу на контур об</a:t>
            </a:r>
            <a:r>
              <a:rPr lang="en-US" dirty="0"/>
              <a:t>’</a:t>
            </a:r>
            <a:r>
              <a:rPr lang="uk-UA" dirty="0"/>
              <a:t>єкта, проте вони значно змінюють освітлення його поверхні</a:t>
            </a:r>
            <a:endParaRPr lang="en-US" dirty="0"/>
          </a:p>
          <a:p>
            <a:pPr lvl="1"/>
            <a:r>
              <a:rPr lang="uk-UA" dirty="0"/>
              <a:t>Деякі частини поверхні стовбура дерева мають яскравий колір, інші частини знаходяться у тіні, а ще інші мають грубу текстуру</a:t>
            </a:r>
            <a:r>
              <a:rPr lang="en-US" dirty="0"/>
              <a:t>,</a:t>
            </a:r>
            <a:r>
              <a:rPr lang="uk-UA" dirty="0"/>
              <a:t> що товирть різні мікро-тіні</a:t>
            </a:r>
          </a:p>
          <a:p>
            <a:r>
              <a:rPr lang="uk-UA" dirty="0"/>
              <a:t>Чому поверхні об</a:t>
            </a:r>
            <a:r>
              <a:rPr lang="en-US" dirty="0"/>
              <a:t>’</a:t>
            </a:r>
            <a:r>
              <a:rPr lang="uk-UA" dirty="0"/>
              <a:t>єкта мають такі різні раптові зміни освітлення</a:t>
            </a:r>
            <a:r>
              <a:rPr lang="en-US" dirty="0"/>
              <a:t>?</a:t>
            </a:r>
            <a:endParaRPr lang="en-US" b="1" dirty="0"/>
          </a:p>
        </p:txBody>
      </p:sp>
      <p:pic>
        <p:nvPicPr>
          <p:cNvPr id="119" name="Picture 118" descr="A tree trunk in the snow&#10;&#10;Description automatically generated">
            <a:extLst>
              <a:ext uri="{FF2B5EF4-FFF2-40B4-BE49-F238E27FC236}">
                <a16:creationId xmlns:a16="http://schemas.microsoft.com/office/drawing/2014/main" id="{DC04550B-41FD-23A6-EE27-8B1C7951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49" y="216427"/>
            <a:ext cx="4417541" cy="4719406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DDC4793-E774-9FA0-E056-BC466D06E150}"/>
              </a:ext>
            </a:extLst>
          </p:cNvPr>
          <p:cNvCxnSpPr>
            <a:cxnSpLocks/>
          </p:cNvCxnSpPr>
          <p:nvPr/>
        </p:nvCxnSpPr>
        <p:spPr>
          <a:xfrm>
            <a:off x="10354614" y="216427"/>
            <a:ext cx="328411" cy="47194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5550B32-18A2-1AC3-8083-9EA5D6AFB276}"/>
              </a:ext>
            </a:extLst>
          </p:cNvPr>
          <p:cNvCxnSpPr>
            <a:cxnSpLocks/>
          </p:cNvCxnSpPr>
          <p:nvPr/>
        </p:nvCxnSpPr>
        <p:spPr>
          <a:xfrm>
            <a:off x="8433515" y="216427"/>
            <a:ext cx="0" cy="47194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E7BA0A74-3770-0F0F-F83D-541F441C2297}"/>
              </a:ext>
            </a:extLst>
          </p:cNvPr>
          <p:cNvSpPr/>
          <p:nvPr/>
        </p:nvSpPr>
        <p:spPr>
          <a:xfrm>
            <a:off x="8622406" y="1107583"/>
            <a:ext cx="270456" cy="1094704"/>
          </a:xfrm>
          <a:custGeom>
            <a:avLst/>
            <a:gdLst>
              <a:gd name="connsiteX0" fmla="*/ 19318 w 270456"/>
              <a:gd name="connsiteY0" fmla="*/ 12879 h 1094704"/>
              <a:gd name="connsiteX1" fmla="*/ 186743 w 270456"/>
              <a:gd name="connsiteY1" fmla="*/ 0 h 1094704"/>
              <a:gd name="connsiteX2" fmla="*/ 257577 w 270456"/>
              <a:gd name="connsiteY2" fmla="*/ 238259 h 1094704"/>
              <a:gd name="connsiteX3" fmla="*/ 251138 w 270456"/>
              <a:gd name="connsiteY3" fmla="*/ 463640 h 1094704"/>
              <a:gd name="connsiteX4" fmla="*/ 199622 w 270456"/>
              <a:gd name="connsiteY4" fmla="*/ 534473 h 1094704"/>
              <a:gd name="connsiteX5" fmla="*/ 244698 w 270456"/>
              <a:gd name="connsiteY5" fmla="*/ 798490 h 1094704"/>
              <a:gd name="connsiteX6" fmla="*/ 270456 w 270456"/>
              <a:gd name="connsiteY6" fmla="*/ 837127 h 1094704"/>
              <a:gd name="connsiteX7" fmla="*/ 264017 w 270456"/>
              <a:gd name="connsiteY7" fmla="*/ 1068947 h 1094704"/>
              <a:gd name="connsiteX8" fmla="*/ 148107 w 270456"/>
              <a:gd name="connsiteY8" fmla="*/ 1094704 h 1094704"/>
              <a:gd name="connsiteX9" fmla="*/ 0 w 270456"/>
              <a:gd name="connsiteY9" fmla="*/ 592428 h 1094704"/>
              <a:gd name="connsiteX10" fmla="*/ 19318 w 270456"/>
              <a:gd name="connsiteY10" fmla="*/ 12879 h 109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456" h="1094704">
                <a:moveTo>
                  <a:pt x="19318" y="12879"/>
                </a:moveTo>
                <a:lnTo>
                  <a:pt x="186743" y="0"/>
                </a:lnTo>
                <a:lnTo>
                  <a:pt x="257577" y="238259"/>
                </a:lnTo>
                <a:lnTo>
                  <a:pt x="251138" y="463640"/>
                </a:lnTo>
                <a:lnTo>
                  <a:pt x="199622" y="534473"/>
                </a:lnTo>
                <a:lnTo>
                  <a:pt x="244698" y="798490"/>
                </a:lnTo>
                <a:lnTo>
                  <a:pt x="270456" y="837127"/>
                </a:lnTo>
                <a:lnTo>
                  <a:pt x="264017" y="1068947"/>
                </a:lnTo>
                <a:lnTo>
                  <a:pt x="148107" y="1094704"/>
                </a:lnTo>
                <a:lnTo>
                  <a:pt x="0" y="592428"/>
                </a:lnTo>
                <a:lnTo>
                  <a:pt x="19318" y="12879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676A8492-E73E-034E-061E-25D032AB45F7}"/>
              </a:ext>
            </a:extLst>
          </p:cNvPr>
          <p:cNvSpPr/>
          <p:nvPr/>
        </p:nvSpPr>
        <p:spPr>
          <a:xfrm>
            <a:off x="9195515" y="553792"/>
            <a:ext cx="315533" cy="1120462"/>
          </a:xfrm>
          <a:custGeom>
            <a:avLst/>
            <a:gdLst>
              <a:gd name="connsiteX0" fmla="*/ 70834 w 315533"/>
              <a:gd name="connsiteY0" fmla="*/ 0 h 1120462"/>
              <a:gd name="connsiteX1" fmla="*/ 180305 w 315533"/>
              <a:gd name="connsiteY1" fmla="*/ 251138 h 1120462"/>
              <a:gd name="connsiteX2" fmla="*/ 193184 w 315533"/>
              <a:gd name="connsiteY2" fmla="*/ 508715 h 1120462"/>
              <a:gd name="connsiteX3" fmla="*/ 276896 w 315533"/>
              <a:gd name="connsiteY3" fmla="*/ 534473 h 1120462"/>
              <a:gd name="connsiteX4" fmla="*/ 231820 w 315533"/>
              <a:gd name="connsiteY4" fmla="*/ 753414 h 1120462"/>
              <a:gd name="connsiteX5" fmla="*/ 315533 w 315533"/>
              <a:gd name="connsiteY5" fmla="*/ 1068946 h 1120462"/>
              <a:gd name="connsiteX6" fmla="*/ 186744 w 315533"/>
              <a:gd name="connsiteY6" fmla="*/ 1120462 h 1120462"/>
              <a:gd name="connsiteX7" fmla="*/ 0 w 315533"/>
              <a:gd name="connsiteY7" fmla="*/ 708338 h 1120462"/>
              <a:gd name="connsiteX8" fmla="*/ 70834 w 315533"/>
              <a:gd name="connsiteY8" fmla="*/ 0 h 112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533" h="1120462">
                <a:moveTo>
                  <a:pt x="70834" y="0"/>
                </a:moveTo>
                <a:lnTo>
                  <a:pt x="180305" y="251138"/>
                </a:lnTo>
                <a:lnTo>
                  <a:pt x="193184" y="508715"/>
                </a:lnTo>
                <a:lnTo>
                  <a:pt x="276896" y="534473"/>
                </a:lnTo>
                <a:lnTo>
                  <a:pt x="231820" y="753414"/>
                </a:lnTo>
                <a:lnTo>
                  <a:pt x="315533" y="1068946"/>
                </a:lnTo>
                <a:lnTo>
                  <a:pt x="186744" y="1120462"/>
                </a:lnTo>
                <a:lnTo>
                  <a:pt x="0" y="708338"/>
                </a:lnTo>
                <a:lnTo>
                  <a:pt x="70834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7921D66-1590-C2CD-D99E-6B4F732CB531}"/>
              </a:ext>
            </a:extLst>
          </p:cNvPr>
          <p:cNvSpPr/>
          <p:nvPr/>
        </p:nvSpPr>
        <p:spPr>
          <a:xfrm>
            <a:off x="9472411" y="2311758"/>
            <a:ext cx="585989" cy="2614411"/>
          </a:xfrm>
          <a:custGeom>
            <a:avLst/>
            <a:gdLst>
              <a:gd name="connsiteX0" fmla="*/ 206062 w 585989"/>
              <a:gd name="connsiteY0" fmla="*/ 0 h 2614411"/>
              <a:gd name="connsiteX1" fmla="*/ 38637 w 585989"/>
              <a:gd name="connsiteY1" fmla="*/ 785611 h 2614411"/>
              <a:gd name="connsiteX2" fmla="*/ 0 w 585989"/>
              <a:gd name="connsiteY2" fmla="*/ 1133341 h 2614411"/>
              <a:gd name="connsiteX3" fmla="*/ 115910 w 585989"/>
              <a:gd name="connsiteY3" fmla="*/ 1429555 h 2614411"/>
              <a:gd name="connsiteX4" fmla="*/ 212502 w 585989"/>
              <a:gd name="connsiteY4" fmla="*/ 1500388 h 2614411"/>
              <a:gd name="connsiteX5" fmla="*/ 160986 w 585989"/>
              <a:gd name="connsiteY5" fmla="*/ 1500388 h 2614411"/>
              <a:gd name="connsiteX6" fmla="*/ 218941 w 585989"/>
              <a:gd name="connsiteY6" fmla="*/ 1783724 h 2614411"/>
              <a:gd name="connsiteX7" fmla="*/ 270457 w 585989"/>
              <a:gd name="connsiteY7" fmla="*/ 1783724 h 2614411"/>
              <a:gd name="connsiteX8" fmla="*/ 276896 w 585989"/>
              <a:gd name="connsiteY8" fmla="*/ 2131453 h 2614411"/>
              <a:gd name="connsiteX9" fmla="*/ 154547 w 585989"/>
              <a:gd name="connsiteY9" fmla="*/ 2614411 h 2614411"/>
              <a:gd name="connsiteX10" fmla="*/ 585989 w 585989"/>
              <a:gd name="connsiteY10" fmla="*/ 2614411 h 2614411"/>
              <a:gd name="connsiteX11" fmla="*/ 547352 w 585989"/>
              <a:gd name="connsiteY11" fmla="*/ 2466304 h 2614411"/>
              <a:gd name="connsiteX12" fmla="*/ 457200 w 585989"/>
              <a:gd name="connsiteY12" fmla="*/ 2350394 h 2614411"/>
              <a:gd name="connsiteX13" fmla="*/ 502276 w 585989"/>
              <a:gd name="connsiteY13" fmla="*/ 2318197 h 2614411"/>
              <a:gd name="connsiteX14" fmla="*/ 540913 w 585989"/>
              <a:gd name="connsiteY14" fmla="*/ 1938270 h 2614411"/>
              <a:gd name="connsiteX15" fmla="*/ 399245 w 585989"/>
              <a:gd name="connsiteY15" fmla="*/ 1378039 h 2614411"/>
              <a:gd name="connsiteX16" fmla="*/ 328412 w 585989"/>
              <a:gd name="connsiteY16" fmla="*/ 1539025 h 2614411"/>
              <a:gd name="connsiteX17" fmla="*/ 238259 w 585989"/>
              <a:gd name="connsiteY17" fmla="*/ 1468191 h 2614411"/>
              <a:gd name="connsiteX18" fmla="*/ 296214 w 585989"/>
              <a:gd name="connsiteY18" fmla="*/ 1378039 h 2614411"/>
              <a:gd name="connsiteX19" fmla="*/ 212502 w 585989"/>
              <a:gd name="connsiteY19" fmla="*/ 1043188 h 2614411"/>
              <a:gd name="connsiteX20" fmla="*/ 218941 w 585989"/>
              <a:gd name="connsiteY20" fmla="*/ 746974 h 2614411"/>
              <a:gd name="connsiteX21" fmla="*/ 206062 w 585989"/>
              <a:gd name="connsiteY21" fmla="*/ 0 h 261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5989" h="2614411">
                <a:moveTo>
                  <a:pt x="206062" y="0"/>
                </a:moveTo>
                <a:lnTo>
                  <a:pt x="38637" y="785611"/>
                </a:lnTo>
                <a:lnTo>
                  <a:pt x="0" y="1133341"/>
                </a:lnTo>
                <a:lnTo>
                  <a:pt x="115910" y="1429555"/>
                </a:lnTo>
                <a:lnTo>
                  <a:pt x="212502" y="1500388"/>
                </a:lnTo>
                <a:lnTo>
                  <a:pt x="160986" y="1500388"/>
                </a:lnTo>
                <a:lnTo>
                  <a:pt x="218941" y="1783724"/>
                </a:lnTo>
                <a:lnTo>
                  <a:pt x="270457" y="1783724"/>
                </a:lnTo>
                <a:lnTo>
                  <a:pt x="276896" y="2131453"/>
                </a:lnTo>
                <a:lnTo>
                  <a:pt x="154547" y="2614411"/>
                </a:lnTo>
                <a:lnTo>
                  <a:pt x="585989" y="2614411"/>
                </a:lnTo>
                <a:lnTo>
                  <a:pt x="547352" y="2466304"/>
                </a:lnTo>
                <a:lnTo>
                  <a:pt x="457200" y="2350394"/>
                </a:lnTo>
                <a:lnTo>
                  <a:pt x="502276" y="2318197"/>
                </a:lnTo>
                <a:lnTo>
                  <a:pt x="540913" y="1938270"/>
                </a:lnTo>
                <a:lnTo>
                  <a:pt x="399245" y="1378039"/>
                </a:lnTo>
                <a:lnTo>
                  <a:pt x="328412" y="1539025"/>
                </a:lnTo>
                <a:lnTo>
                  <a:pt x="238259" y="1468191"/>
                </a:lnTo>
                <a:lnTo>
                  <a:pt x="296214" y="1378039"/>
                </a:lnTo>
                <a:lnTo>
                  <a:pt x="212502" y="1043188"/>
                </a:lnTo>
                <a:lnTo>
                  <a:pt x="218941" y="746974"/>
                </a:lnTo>
                <a:lnTo>
                  <a:pt x="206062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29" grpId="1" animBg="1"/>
      <p:bldP spid="130" grpId="0" animBg="1"/>
      <p:bldP spid="130" grpId="1" animBg="1"/>
      <p:bldP spid="132" grpId="0" animBg="1"/>
      <p:bldP spid="13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26E3-FC25-C589-772E-02DD9A01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Мікро-деталі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660B-8FA8-DF17-D383-192069D17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6477855" cy="4042611"/>
          </a:xfrm>
        </p:spPr>
        <p:txBody>
          <a:bodyPr>
            <a:normAutofit/>
          </a:bodyPr>
          <a:lstStyle/>
          <a:p>
            <a:r>
              <a:rPr lang="uk-UA" dirty="0"/>
              <a:t>Причина полягає в</a:t>
            </a:r>
            <a:r>
              <a:rPr lang="en-US" dirty="0"/>
              <a:t> </a:t>
            </a:r>
            <a:r>
              <a:rPr lang="uk-UA" dirty="0"/>
              <a:t>тому, що мікро-деталі мають великий вплив на нормалі поверхні</a:t>
            </a:r>
          </a:p>
          <a:p>
            <a:pPr lvl="1"/>
            <a:r>
              <a:rPr lang="uk-UA" dirty="0"/>
              <a:t>Хоч їхній вплив на контур є малим, мікро-деталі раптово змінюють напрямок нормалей, і це проявляється як значна зміна освітлення</a:t>
            </a:r>
          </a:p>
          <a:p>
            <a:r>
              <a:rPr lang="uk-UA" dirty="0"/>
              <a:t>Таким чином, замість зберігати трикутники для всіх деталей, ми б могли малювати спрощену версію моделі та покривати її текстурою, яка зберігає нормалі всіх мікро-деталей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3E018F-48A4-4E81-5562-4E5CE9744CC1}"/>
              </a:ext>
            </a:extLst>
          </p:cNvPr>
          <p:cNvCxnSpPr>
            <a:cxnSpLocks/>
            <a:stCxn id="38" idx="3"/>
            <a:endCxn id="36" idx="7"/>
          </p:cNvCxnSpPr>
          <p:nvPr/>
        </p:nvCxnSpPr>
        <p:spPr>
          <a:xfrm flipH="1">
            <a:off x="10503491" y="1963894"/>
            <a:ext cx="392944" cy="3083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2C2CEF-EC12-2523-884A-95F0995D2228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10030443" y="1991801"/>
            <a:ext cx="393873" cy="280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05CCDF-56EA-E076-FCF1-6798A2A0ADFC}"/>
              </a:ext>
            </a:extLst>
          </p:cNvPr>
          <p:cNvCxnSpPr>
            <a:cxnSpLocks/>
            <a:stCxn id="35" idx="2"/>
            <a:endCxn id="25" idx="6"/>
          </p:cNvCxnSpPr>
          <p:nvPr/>
        </p:nvCxnSpPr>
        <p:spPr>
          <a:xfrm flipH="1">
            <a:off x="9604833" y="1953518"/>
            <a:ext cx="330037" cy="545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341991-EC18-5E17-9200-689734912260}"/>
              </a:ext>
            </a:extLst>
          </p:cNvPr>
          <p:cNvCxnSpPr>
            <a:cxnSpLocks/>
            <a:stCxn id="25" idx="2"/>
            <a:endCxn id="24" idx="7"/>
          </p:cNvCxnSpPr>
          <p:nvPr/>
        </p:nvCxnSpPr>
        <p:spPr>
          <a:xfrm flipH="1">
            <a:off x="9135092" y="2008052"/>
            <a:ext cx="357770" cy="169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265662-118C-D98C-90FE-928B2B45C43E}"/>
              </a:ext>
            </a:extLst>
          </p:cNvPr>
          <p:cNvCxnSpPr>
            <a:cxnSpLocks/>
            <a:stCxn id="24" idx="1"/>
            <a:endCxn id="23" idx="6"/>
          </p:cNvCxnSpPr>
          <p:nvPr/>
        </p:nvCxnSpPr>
        <p:spPr>
          <a:xfrm flipH="1" flipV="1">
            <a:off x="8690207" y="1955528"/>
            <a:ext cx="365710" cy="2224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7B6C57-DBC1-4107-3F07-06E780F92865}"/>
              </a:ext>
            </a:extLst>
          </p:cNvPr>
          <p:cNvCxnSpPr>
            <a:cxnSpLocks/>
            <a:stCxn id="22" idx="7"/>
            <a:endCxn id="23" idx="2"/>
          </p:cNvCxnSpPr>
          <p:nvPr/>
        </p:nvCxnSpPr>
        <p:spPr>
          <a:xfrm flipV="1">
            <a:off x="8220383" y="1955528"/>
            <a:ext cx="357853" cy="1382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4227FF-9A8F-319E-2074-53085578A395}"/>
              </a:ext>
            </a:extLst>
          </p:cNvPr>
          <p:cNvCxnSpPr>
            <a:cxnSpLocks/>
          </p:cNvCxnSpPr>
          <p:nvPr/>
        </p:nvCxnSpPr>
        <p:spPr>
          <a:xfrm flipH="1" flipV="1">
            <a:off x="8279612" y="1759442"/>
            <a:ext cx="124800" cy="283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03506D-DA25-A79D-9916-5F154289CD8A}"/>
              </a:ext>
            </a:extLst>
          </p:cNvPr>
          <p:cNvCxnSpPr>
            <a:cxnSpLocks/>
          </p:cNvCxnSpPr>
          <p:nvPr/>
        </p:nvCxnSpPr>
        <p:spPr>
          <a:xfrm flipV="1">
            <a:off x="8860414" y="1680498"/>
            <a:ext cx="281048" cy="39508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87CD30-7C74-D449-EBC7-B2DF08EB72A9}"/>
              </a:ext>
            </a:extLst>
          </p:cNvPr>
          <p:cNvCxnSpPr>
            <a:cxnSpLocks/>
          </p:cNvCxnSpPr>
          <p:nvPr/>
        </p:nvCxnSpPr>
        <p:spPr>
          <a:xfrm flipH="1" flipV="1">
            <a:off x="9115387" y="1686642"/>
            <a:ext cx="221006" cy="4063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2A0640-BBE7-B67A-F12D-0908140E3402}"/>
              </a:ext>
            </a:extLst>
          </p:cNvPr>
          <p:cNvCxnSpPr>
            <a:cxnSpLocks/>
          </p:cNvCxnSpPr>
          <p:nvPr/>
        </p:nvCxnSpPr>
        <p:spPr>
          <a:xfrm flipH="1" flipV="1">
            <a:off x="9702234" y="1581448"/>
            <a:ext cx="75409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C93956-7ECC-64DB-C231-B2F6B08BCBF2}"/>
              </a:ext>
            </a:extLst>
          </p:cNvPr>
          <p:cNvCxnSpPr>
            <a:cxnSpLocks/>
          </p:cNvCxnSpPr>
          <p:nvPr/>
        </p:nvCxnSpPr>
        <p:spPr>
          <a:xfrm flipV="1">
            <a:off x="10218744" y="1782759"/>
            <a:ext cx="261520" cy="35340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278FE7-C792-9DB7-AEE5-894E41AAE44E}"/>
              </a:ext>
            </a:extLst>
          </p:cNvPr>
          <p:cNvCxnSpPr>
            <a:cxnSpLocks/>
          </p:cNvCxnSpPr>
          <p:nvPr/>
        </p:nvCxnSpPr>
        <p:spPr>
          <a:xfrm flipH="1" flipV="1">
            <a:off x="10455466" y="1759442"/>
            <a:ext cx="271584" cy="3261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65D5AAB-2CB8-0E17-30D4-C29E520849EA}"/>
              </a:ext>
            </a:extLst>
          </p:cNvPr>
          <p:cNvSpPr/>
          <p:nvPr/>
        </p:nvSpPr>
        <p:spPr>
          <a:xfrm>
            <a:off x="8124810" y="2077893"/>
            <a:ext cx="111971" cy="10828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2057D-45B1-F2C8-6F74-129093103C53}"/>
              </a:ext>
            </a:extLst>
          </p:cNvPr>
          <p:cNvSpPr/>
          <p:nvPr/>
        </p:nvSpPr>
        <p:spPr>
          <a:xfrm>
            <a:off x="8578236" y="1901386"/>
            <a:ext cx="111971" cy="10828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0D07D2-3282-7799-E939-36090F5D738A}"/>
              </a:ext>
            </a:extLst>
          </p:cNvPr>
          <p:cNvSpPr/>
          <p:nvPr/>
        </p:nvSpPr>
        <p:spPr>
          <a:xfrm>
            <a:off x="9039519" y="2162094"/>
            <a:ext cx="111971" cy="10828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D946E4-A5C9-D312-DC48-DEA309949CED}"/>
              </a:ext>
            </a:extLst>
          </p:cNvPr>
          <p:cNvSpPr/>
          <p:nvPr/>
        </p:nvSpPr>
        <p:spPr>
          <a:xfrm>
            <a:off x="9492862" y="1953910"/>
            <a:ext cx="111971" cy="10828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BD0C02-F367-E453-D2DF-C01A6F66D2BF}"/>
              </a:ext>
            </a:extLst>
          </p:cNvPr>
          <p:cNvSpPr/>
          <p:nvPr/>
        </p:nvSpPr>
        <p:spPr>
          <a:xfrm>
            <a:off x="9934870" y="1899376"/>
            <a:ext cx="111971" cy="10828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ACB2F7-64CE-7415-57FE-3F4AF8207E19}"/>
              </a:ext>
            </a:extLst>
          </p:cNvPr>
          <p:cNvSpPr/>
          <p:nvPr/>
        </p:nvSpPr>
        <p:spPr>
          <a:xfrm>
            <a:off x="10407918" y="2256344"/>
            <a:ext cx="111971" cy="10828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DBF748-E357-18C9-730D-314CD158436C}"/>
              </a:ext>
            </a:extLst>
          </p:cNvPr>
          <p:cNvSpPr/>
          <p:nvPr/>
        </p:nvSpPr>
        <p:spPr>
          <a:xfrm>
            <a:off x="10880037" y="1871469"/>
            <a:ext cx="111971" cy="10828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B80ECA-5D8F-4806-9CC8-95A9A0C56826}"/>
              </a:ext>
            </a:extLst>
          </p:cNvPr>
          <p:cNvCxnSpPr>
            <a:cxnSpLocks/>
          </p:cNvCxnSpPr>
          <p:nvPr/>
        </p:nvCxnSpPr>
        <p:spPr>
          <a:xfrm flipH="1" flipV="1">
            <a:off x="8279534" y="2789071"/>
            <a:ext cx="124800" cy="283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519-DF93-768F-4936-E567FD5E8489}"/>
              </a:ext>
            </a:extLst>
          </p:cNvPr>
          <p:cNvCxnSpPr>
            <a:cxnSpLocks/>
          </p:cNvCxnSpPr>
          <p:nvPr/>
        </p:nvCxnSpPr>
        <p:spPr>
          <a:xfrm flipV="1">
            <a:off x="8860336" y="2673915"/>
            <a:ext cx="281048" cy="39508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F315198-8506-E0F9-7272-F584316E4C9B}"/>
              </a:ext>
            </a:extLst>
          </p:cNvPr>
          <p:cNvCxnSpPr>
            <a:cxnSpLocks/>
          </p:cNvCxnSpPr>
          <p:nvPr/>
        </p:nvCxnSpPr>
        <p:spPr>
          <a:xfrm flipH="1" flipV="1">
            <a:off x="9115309" y="2680059"/>
            <a:ext cx="221006" cy="4063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262891E-9988-6474-ADE6-01A10E4B0727}"/>
              </a:ext>
            </a:extLst>
          </p:cNvPr>
          <p:cNvCxnSpPr>
            <a:cxnSpLocks/>
          </p:cNvCxnSpPr>
          <p:nvPr/>
        </p:nvCxnSpPr>
        <p:spPr>
          <a:xfrm flipH="1" flipV="1">
            <a:off x="9702156" y="2683501"/>
            <a:ext cx="75409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35AAA89-4CA6-867F-6BFC-2CBBD0B9B991}"/>
              </a:ext>
            </a:extLst>
          </p:cNvPr>
          <p:cNvCxnSpPr>
            <a:cxnSpLocks/>
          </p:cNvCxnSpPr>
          <p:nvPr/>
        </p:nvCxnSpPr>
        <p:spPr>
          <a:xfrm flipV="1">
            <a:off x="10218666" y="2712805"/>
            <a:ext cx="261520" cy="35340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B766587-C451-A3E2-BE3C-BD204852D7A9}"/>
              </a:ext>
            </a:extLst>
          </p:cNvPr>
          <p:cNvCxnSpPr>
            <a:cxnSpLocks/>
          </p:cNvCxnSpPr>
          <p:nvPr/>
        </p:nvCxnSpPr>
        <p:spPr>
          <a:xfrm flipH="1" flipV="1">
            <a:off x="10455388" y="2752859"/>
            <a:ext cx="271584" cy="3261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CE78A1-FA6E-7D81-532F-089FADF40915}"/>
              </a:ext>
            </a:extLst>
          </p:cNvPr>
          <p:cNvCxnSpPr>
            <a:cxnSpLocks/>
          </p:cNvCxnSpPr>
          <p:nvPr/>
        </p:nvCxnSpPr>
        <p:spPr>
          <a:xfrm flipH="1">
            <a:off x="10463905" y="3076750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DBB9174-7560-67B2-E0F8-6CAAC32BDC7A}"/>
              </a:ext>
            </a:extLst>
          </p:cNvPr>
          <p:cNvCxnSpPr>
            <a:cxnSpLocks/>
          </p:cNvCxnSpPr>
          <p:nvPr/>
        </p:nvCxnSpPr>
        <p:spPr>
          <a:xfrm>
            <a:off x="10918096" y="2966461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15C4C04-D8CB-D3C8-8A8B-62968E6BC65E}"/>
              </a:ext>
            </a:extLst>
          </p:cNvPr>
          <p:cNvCxnSpPr>
            <a:cxnSpLocks/>
          </p:cNvCxnSpPr>
          <p:nvPr/>
        </p:nvCxnSpPr>
        <p:spPr>
          <a:xfrm>
            <a:off x="10465910" y="2977489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211C3B2-8755-6C0D-831C-63CBF9A3987A}"/>
              </a:ext>
            </a:extLst>
          </p:cNvPr>
          <p:cNvCxnSpPr>
            <a:cxnSpLocks/>
          </p:cNvCxnSpPr>
          <p:nvPr/>
        </p:nvCxnSpPr>
        <p:spPr>
          <a:xfrm flipH="1">
            <a:off x="9997682" y="3074744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6CBA24-DB95-8BE1-D448-F429EF609ED0}"/>
              </a:ext>
            </a:extLst>
          </p:cNvPr>
          <p:cNvCxnSpPr>
            <a:cxnSpLocks/>
          </p:cNvCxnSpPr>
          <p:nvPr/>
        </p:nvCxnSpPr>
        <p:spPr>
          <a:xfrm>
            <a:off x="9999687" y="2981661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7C84C6E-8524-203F-D113-25C6CA79B778}"/>
              </a:ext>
            </a:extLst>
          </p:cNvPr>
          <p:cNvCxnSpPr>
            <a:cxnSpLocks/>
          </p:cNvCxnSpPr>
          <p:nvPr/>
        </p:nvCxnSpPr>
        <p:spPr>
          <a:xfrm flipH="1">
            <a:off x="9551008" y="3078916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3F47417-63B1-8A7F-7239-C038205744B6}"/>
              </a:ext>
            </a:extLst>
          </p:cNvPr>
          <p:cNvCxnSpPr>
            <a:cxnSpLocks/>
          </p:cNvCxnSpPr>
          <p:nvPr/>
        </p:nvCxnSpPr>
        <p:spPr>
          <a:xfrm>
            <a:off x="9553013" y="2979655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60A5A51-BB7D-817D-AC8D-D1027906D2DA}"/>
              </a:ext>
            </a:extLst>
          </p:cNvPr>
          <p:cNvCxnSpPr>
            <a:cxnSpLocks/>
          </p:cNvCxnSpPr>
          <p:nvPr/>
        </p:nvCxnSpPr>
        <p:spPr>
          <a:xfrm flipH="1">
            <a:off x="9104337" y="3078754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874D8F1-0A30-44DF-4723-51F24F387553}"/>
              </a:ext>
            </a:extLst>
          </p:cNvPr>
          <p:cNvCxnSpPr>
            <a:cxnSpLocks/>
          </p:cNvCxnSpPr>
          <p:nvPr/>
        </p:nvCxnSpPr>
        <p:spPr>
          <a:xfrm>
            <a:off x="9106342" y="2979493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FC58185-00F0-C0A4-D6B3-D0EAB3B94384}"/>
              </a:ext>
            </a:extLst>
          </p:cNvPr>
          <p:cNvCxnSpPr>
            <a:cxnSpLocks/>
          </p:cNvCxnSpPr>
          <p:nvPr/>
        </p:nvCxnSpPr>
        <p:spPr>
          <a:xfrm flipH="1">
            <a:off x="8638114" y="3080758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AE62AC2-2AB7-DED7-4EFD-9B61278DBCB6}"/>
              </a:ext>
            </a:extLst>
          </p:cNvPr>
          <p:cNvCxnSpPr>
            <a:cxnSpLocks/>
          </p:cNvCxnSpPr>
          <p:nvPr/>
        </p:nvCxnSpPr>
        <p:spPr>
          <a:xfrm>
            <a:off x="8640119" y="2981497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FE39ECA-FBCE-FC81-F707-56608F49EBA3}"/>
              </a:ext>
            </a:extLst>
          </p:cNvPr>
          <p:cNvCxnSpPr>
            <a:cxnSpLocks/>
          </p:cNvCxnSpPr>
          <p:nvPr/>
        </p:nvCxnSpPr>
        <p:spPr>
          <a:xfrm flipH="1">
            <a:off x="8171891" y="3080758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5A38E4-2A77-5FC7-8536-F692AC6039D0}"/>
              </a:ext>
            </a:extLst>
          </p:cNvPr>
          <p:cNvCxnSpPr>
            <a:cxnSpLocks/>
          </p:cNvCxnSpPr>
          <p:nvPr/>
        </p:nvCxnSpPr>
        <p:spPr>
          <a:xfrm>
            <a:off x="8173896" y="2981497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9F43C81-6C44-03F8-CAAF-0641B48559FC}"/>
              </a:ext>
            </a:extLst>
          </p:cNvPr>
          <p:cNvSpPr/>
          <p:nvPr/>
        </p:nvSpPr>
        <p:spPr>
          <a:xfrm>
            <a:off x="8171891" y="1234705"/>
            <a:ext cx="2758236" cy="1855198"/>
          </a:xfrm>
          <a:prstGeom prst="rect">
            <a:avLst/>
          </a:prstGeom>
          <a:solidFill>
            <a:srgbClr val="0070C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3647E22-13EE-C7C5-ED85-846378CE9408}"/>
              </a:ext>
            </a:extLst>
          </p:cNvPr>
          <p:cNvCxnSpPr>
            <a:cxnSpLocks/>
          </p:cNvCxnSpPr>
          <p:nvPr/>
        </p:nvCxnSpPr>
        <p:spPr>
          <a:xfrm flipV="1">
            <a:off x="8640119" y="1232202"/>
            <a:ext cx="0" cy="18651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9B7963C-0FB8-1E0C-FA81-0FC1D7BB5F9E}"/>
              </a:ext>
            </a:extLst>
          </p:cNvPr>
          <p:cNvCxnSpPr>
            <a:cxnSpLocks/>
          </p:cNvCxnSpPr>
          <p:nvPr/>
        </p:nvCxnSpPr>
        <p:spPr>
          <a:xfrm flipV="1">
            <a:off x="9104336" y="1232202"/>
            <a:ext cx="0" cy="18651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268ADB-2CBD-6687-9D33-1AB8FFF2BA98}"/>
              </a:ext>
            </a:extLst>
          </p:cNvPr>
          <p:cNvCxnSpPr>
            <a:cxnSpLocks/>
            <a:stCxn id="126" idx="2"/>
            <a:endCxn id="126" idx="0"/>
          </p:cNvCxnSpPr>
          <p:nvPr/>
        </p:nvCxnSpPr>
        <p:spPr>
          <a:xfrm flipV="1">
            <a:off x="9551009" y="1234705"/>
            <a:ext cx="0" cy="18551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10E8C1C-4995-09E5-0F4E-36BF4C488915}"/>
              </a:ext>
            </a:extLst>
          </p:cNvPr>
          <p:cNvCxnSpPr>
            <a:cxnSpLocks/>
          </p:cNvCxnSpPr>
          <p:nvPr/>
        </p:nvCxnSpPr>
        <p:spPr>
          <a:xfrm flipV="1">
            <a:off x="9997681" y="1232202"/>
            <a:ext cx="0" cy="18551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5BD152F-C07F-B8A5-8866-D7B230B5C815}"/>
              </a:ext>
            </a:extLst>
          </p:cNvPr>
          <p:cNvCxnSpPr>
            <a:cxnSpLocks/>
          </p:cNvCxnSpPr>
          <p:nvPr/>
        </p:nvCxnSpPr>
        <p:spPr>
          <a:xfrm flipV="1">
            <a:off x="10464668" y="1230481"/>
            <a:ext cx="0" cy="1857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453C104-A1D7-2B1D-15E1-E8EC789272F0}"/>
              </a:ext>
            </a:extLst>
          </p:cNvPr>
          <p:cNvCxnSpPr>
            <a:cxnSpLocks/>
          </p:cNvCxnSpPr>
          <p:nvPr/>
        </p:nvCxnSpPr>
        <p:spPr>
          <a:xfrm flipV="1">
            <a:off x="8171891" y="1909973"/>
            <a:ext cx="2746205" cy="2087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EA2BC69-B82C-9B16-89AA-7A71171EC4F5}"/>
              </a:ext>
            </a:extLst>
          </p:cNvPr>
          <p:cNvSpPr/>
          <p:nvPr/>
        </p:nvSpPr>
        <p:spPr>
          <a:xfrm>
            <a:off x="8236781" y="1691323"/>
            <a:ext cx="246002" cy="3842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0676F32-D83B-1B11-A339-8B331831D50A}"/>
              </a:ext>
            </a:extLst>
          </p:cNvPr>
          <p:cNvSpPr/>
          <p:nvPr/>
        </p:nvSpPr>
        <p:spPr>
          <a:xfrm>
            <a:off x="8781402" y="1659987"/>
            <a:ext cx="620354" cy="499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05D1B53-074A-9FE4-DABE-FB3C4BB878EC}"/>
              </a:ext>
            </a:extLst>
          </p:cNvPr>
          <p:cNvSpPr/>
          <p:nvPr/>
        </p:nvSpPr>
        <p:spPr>
          <a:xfrm>
            <a:off x="10160514" y="1733628"/>
            <a:ext cx="620354" cy="499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D9ADE6F-6C7F-86C6-5AAB-168EFD659961}"/>
              </a:ext>
            </a:extLst>
          </p:cNvPr>
          <p:cNvSpPr/>
          <p:nvPr/>
        </p:nvSpPr>
        <p:spPr>
          <a:xfrm>
            <a:off x="9633895" y="1528853"/>
            <a:ext cx="232077" cy="4992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26E3-FC25-C589-772E-02DD9A01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Мікро-деталі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660B-8FA8-DF17-D383-192069D17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6477855" cy="4042611"/>
          </a:xfrm>
        </p:spPr>
        <p:txBody>
          <a:bodyPr>
            <a:normAutofit/>
          </a:bodyPr>
          <a:lstStyle/>
          <a:p>
            <a:r>
              <a:rPr lang="uk-UA" dirty="0"/>
              <a:t>Причина полягає в</a:t>
            </a:r>
            <a:r>
              <a:rPr lang="en-US" dirty="0"/>
              <a:t> </a:t>
            </a:r>
            <a:r>
              <a:rPr lang="uk-UA" dirty="0"/>
              <a:t>тому, що мікро-деталі мають великий вплив на нормалі поверхні</a:t>
            </a:r>
          </a:p>
          <a:p>
            <a:pPr lvl="1"/>
            <a:r>
              <a:rPr lang="uk-UA" dirty="0"/>
              <a:t>Хоч їхній вплив на контур є малим, мікро-деталі раптово змінюють напрямок нормалей, і це проявляється як значна зміна освітлення</a:t>
            </a:r>
          </a:p>
          <a:p>
            <a:r>
              <a:rPr lang="uk-UA" dirty="0"/>
              <a:t>Таким чином, замість зберігати трикутники для всіх деталей, ми б могли малювати спрощену версію моделі та покривати її текстурою, яка зберігає нормалі всіх мікро-деталей</a:t>
            </a:r>
          </a:p>
          <a:p>
            <a:r>
              <a:rPr lang="uk-UA" dirty="0"/>
              <a:t>Цей метод малювання мікро-деталей називається </a:t>
            </a:r>
            <a:r>
              <a:rPr lang="uk-UA" b="1" dirty="0"/>
              <a:t>відображення нормалей</a:t>
            </a:r>
            <a:r>
              <a:rPr lang="en-US" b="1" dirty="0"/>
              <a:t>/normal mapping</a:t>
            </a:r>
            <a:r>
              <a:rPr lang="uk-UA" b="1" dirty="0"/>
              <a:t> </a:t>
            </a:r>
            <a:r>
              <a:rPr lang="uk-UA" dirty="0"/>
              <a:t>а текстура, яка зберігає ці нормалі, називається </a:t>
            </a:r>
            <a:r>
              <a:rPr lang="uk-UA" b="1" dirty="0"/>
              <a:t>картою нормалей</a:t>
            </a:r>
            <a:r>
              <a:rPr lang="en-US" b="1" dirty="0"/>
              <a:t>/normal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8AAD2-1275-11FB-FB72-548303D3FADD}"/>
              </a:ext>
            </a:extLst>
          </p:cNvPr>
          <p:cNvSpPr txBox="1"/>
          <p:nvPr/>
        </p:nvSpPr>
        <p:spPr>
          <a:xfrm>
            <a:off x="8166490" y="3347223"/>
            <a:ext cx="276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Карта нормалей</a:t>
            </a:r>
            <a:endParaRPr lang="en-US" dirty="0">
              <a:latin typeface="YouTub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CF7F9-89E1-D001-AE0D-D5DDB0025B9E}"/>
              </a:ext>
            </a:extLst>
          </p:cNvPr>
          <p:cNvSpPr/>
          <p:nvPr/>
        </p:nvSpPr>
        <p:spPr>
          <a:xfrm>
            <a:off x="7994822" y="2489886"/>
            <a:ext cx="3163329" cy="13255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41D2EB-6E12-4EC0-A45B-FA1B2CD7D7F3}"/>
              </a:ext>
            </a:extLst>
          </p:cNvPr>
          <p:cNvCxnSpPr>
            <a:cxnSpLocks/>
          </p:cNvCxnSpPr>
          <p:nvPr/>
        </p:nvCxnSpPr>
        <p:spPr>
          <a:xfrm flipH="1" flipV="1">
            <a:off x="8279534" y="2789071"/>
            <a:ext cx="124800" cy="283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F5E8F-ADBA-70DB-E1B1-C0400C0C561D}"/>
              </a:ext>
            </a:extLst>
          </p:cNvPr>
          <p:cNvCxnSpPr>
            <a:cxnSpLocks/>
          </p:cNvCxnSpPr>
          <p:nvPr/>
        </p:nvCxnSpPr>
        <p:spPr>
          <a:xfrm flipV="1">
            <a:off x="8860336" y="2673915"/>
            <a:ext cx="281048" cy="39508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5757CC-D337-EE39-4036-B935E3B3E9F6}"/>
              </a:ext>
            </a:extLst>
          </p:cNvPr>
          <p:cNvCxnSpPr>
            <a:cxnSpLocks/>
          </p:cNvCxnSpPr>
          <p:nvPr/>
        </p:nvCxnSpPr>
        <p:spPr>
          <a:xfrm flipH="1" flipV="1">
            <a:off x="9115309" y="2680059"/>
            <a:ext cx="221006" cy="4063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5033A9-428F-9EA5-76F9-01C5301241CD}"/>
              </a:ext>
            </a:extLst>
          </p:cNvPr>
          <p:cNvCxnSpPr>
            <a:cxnSpLocks/>
          </p:cNvCxnSpPr>
          <p:nvPr/>
        </p:nvCxnSpPr>
        <p:spPr>
          <a:xfrm flipH="1" flipV="1">
            <a:off x="9702156" y="2683501"/>
            <a:ext cx="75409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6757F7-F909-2202-3B15-9561AF291122}"/>
              </a:ext>
            </a:extLst>
          </p:cNvPr>
          <p:cNvCxnSpPr>
            <a:cxnSpLocks/>
          </p:cNvCxnSpPr>
          <p:nvPr/>
        </p:nvCxnSpPr>
        <p:spPr>
          <a:xfrm flipV="1">
            <a:off x="10218666" y="2712805"/>
            <a:ext cx="261520" cy="35340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3C246F-5F87-09BC-2A7D-895737356F73}"/>
              </a:ext>
            </a:extLst>
          </p:cNvPr>
          <p:cNvCxnSpPr>
            <a:cxnSpLocks/>
          </p:cNvCxnSpPr>
          <p:nvPr/>
        </p:nvCxnSpPr>
        <p:spPr>
          <a:xfrm flipH="1" flipV="1">
            <a:off x="10455388" y="2752859"/>
            <a:ext cx="271584" cy="3261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236169-EED0-78A0-3B35-0F3BA1C07BA4}"/>
              </a:ext>
            </a:extLst>
          </p:cNvPr>
          <p:cNvCxnSpPr>
            <a:cxnSpLocks/>
          </p:cNvCxnSpPr>
          <p:nvPr/>
        </p:nvCxnSpPr>
        <p:spPr>
          <a:xfrm flipH="1">
            <a:off x="10463905" y="3076750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C67D11-A70D-AFC2-A509-9C77B9C0E223}"/>
              </a:ext>
            </a:extLst>
          </p:cNvPr>
          <p:cNvCxnSpPr>
            <a:cxnSpLocks/>
          </p:cNvCxnSpPr>
          <p:nvPr/>
        </p:nvCxnSpPr>
        <p:spPr>
          <a:xfrm>
            <a:off x="10918096" y="2966461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DE5DB5-3B25-6AD6-2D32-02A99D1C8524}"/>
              </a:ext>
            </a:extLst>
          </p:cNvPr>
          <p:cNvCxnSpPr>
            <a:cxnSpLocks/>
          </p:cNvCxnSpPr>
          <p:nvPr/>
        </p:nvCxnSpPr>
        <p:spPr>
          <a:xfrm>
            <a:off x="10465910" y="2977489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BB3B75-C590-631D-C1D9-12F82367754B}"/>
              </a:ext>
            </a:extLst>
          </p:cNvPr>
          <p:cNvCxnSpPr>
            <a:cxnSpLocks/>
          </p:cNvCxnSpPr>
          <p:nvPr/>
        </p:nvCxnSpPr>
        <p:spPr>
          <a:xfrm flipH="1">
            <a:off x="9997682" y="3074744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A6D7E4-08E1-1CBA-1D75-DF128402870F}"/>
              </a:ext>
            </a:extLst>
          </p:cNvPr>
          <p:cNvCxnSpPr>
            <a:cxnSpLocks/>
          </p:cNvCxnSpPr>
          <p:nvPr/>
        </p:nvCxnSpPr>
        <p:spPr>
          <a:xfrm>
            <a:off x="9999687" y="2981661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136B45-9B21-CEEE-9B9C-635279680C30}"/>
              </a:ext>
            </a:extLst>
          </p:cNvPr>
          <p:cNvCxnSpPr>
            <a:cxnSpLocks/>
          </p:cNvCxnSpPr>
          <p:nvPr/>
        </p:nvCxnSpPr>
        <p:spPr>
          <a:xfrm flipH="1">
            <a:off x="9551008" y="3078916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D8BDC7-DED0-89BF-937D-A56F80708F7D}"/>
              </a:ext>
            </a:extLst>
          </p:cNvPr>
          <p:cNvCxnSpPr>
            <a:cxnSpLocks/>
          </p:cNvCxnSpPr>
          <p:nvPr/>
        </p:nvCxnSpPr>
        <p:spPr>
          <a:xfrm>
            <a:off x="9553013" y="2979655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6C950B-6990-2994-6740-C24A0CDC9514}"/>
              </a:ext>
            </a:extLst>
          </p:cNvPr>
          <p:cNvCxnSpPr>
            <a:cxnSpLocks/>
          </p:cNvCxnSpPr>
          <p:nvPr/>
        </p:nvCxnSpPr>
        <p:spPr>
          <a:xfrm flipH="1">
            <a:off x="9104337" y="3078754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9A8AF7-112C-9B16-8037-0ABB4F15A508}"/>
              </a:ext>
            </a:extLst>
          </p:cNvPr>
          <p:cNvCxnSpPr>
            <a:cxnSpLocks/>
          </p:cNvCxnSpPr>
          <p:nvPr/>
        </p:nvCxnSpPr>
        <p:spPr>
          <a:xfrm>
            <a:off x="9106342" y="2979493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A8B05C-7C77-3581-D8D0-B99AFDE98D41}"/>
              </a:ext>
            </a:extLst>
          </p:cNvPr>
          <p:cNvCxnSpPr>
            <a:cxnSpLocks/>
          </p:cNvCxnSpPr>
          <p:nvPr/>
        </p:nvCxnSpPr>
        <p:spPr>
          <a:xfrm flipH="1">
            <a:off x="8638114" y="3080758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CD8137-E755-77BF-4F69-DEC233903CBE}"/>
              </a:ext>
            </a:extLst>
          </p:cNvPr>
          <p:cNvCxnSpPr>
            <a:cxnSpLocks/>
          </p:cNvCxnSpPr>
          <p:nvPr/>
        </p:nvCxnSpPr>
        <p:spPr>
          <a:xfrm>
            <a:off x="8640119" y="2981497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B4D90C-DCA1-6E24-17C1-529DF8095D2A}"/>
              </a:ext>
            </a:extLst>
          </p:cNvPr>
          <p:cNvCxnSpPr>
            <a:cxnSpLocks/>
          </p:cNvCxnSpPr>
          <p:nvPr/>
        </p:nvCxnSpPr>
        <p:spPr>
          <a:xfrm flipH="1">
            <a:off x="8171891" y="3080758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6B6FBC-9C2A-017D-C692-16139F7F54B2}"/>
              </a:ext>
            </a:extLst>
          </p:cNvPr>
          <p:cNvCxnSpPr>
            <a:cxnSpLocks/>
          </p:cNvCxnSpPr>
          <p:nvPr/>
        </p:nvCxnSpPr>
        <p:spPr>
          <a:xfrm>
            <a:off x="8173896" y="2981497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44A025-9409-4E51-5F33-8C54E5725328}"/>
              </a:ext>
            </a:extLst>
          </p:cNvPr>
          <p:cNvCxnSpPr>
            <a:cxnSpLocks/>
          </p:cNvCxnSpPr>
          <p:nvPr/>
        </p:nvCxnSpPr>
        <p:spPr>
          <a:xfrm flipH="1" flipV="1">
            <a:off x="8279612" y="1813760"/>
            <a:ext cx="124800" cy="283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8FD7A4-BB39-BBB0-330B-6D4A07C6D1E8}"/>
              </a:ext>
            </a:extLst>
          </p:cNvPr>
          <p:cNvCxnSpPr>
            <a:cxnSpLocks/>
          </p:cNvCxnSpPr>
          <p:nvPr/>
        </p:nvCxnSpPr>
        <p:spPr>
          <a:xfrm flipV="1">
            <a:off x="8860414" y="1662392"/>
            <a:ext cx="281048" cy="39508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07ED45-5E76-BE17-0347-5ACA9812FB80}"/>
              </a:ext>
            </a:extLst>
          </p:cNvPr>
          <p:cNvCxnSpPr>
            <a:cxnSpLocks/>
          </p:cNvCxnSpPr>
          <p:nvPr/>
        </p:nvCxnSpPr>
        <p:spPr>
          <a:xfrm flipH="1" flipV="1">
            <a:off x="9115387" y="1623271"/>
            <a:ext cx="221006" cy="4063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C2C637-30B7-6988-E271-B5DAD5F2080D}"/>
              </a:ext>
            </a:extLst>
          </p:cNvPr>
          <p:cNvCxnSpPr>
            <a:cxnSpLocks/>
          </p:cNvCxnSpPr>
          <p:nvPr/>
        </p:nvCxnSpPr>
        <p:spPr>
          <a:xfrm flipH="1" flipV="1">
            <a:off x="9702234" y="1581448"/>
            <a:ext cx="75409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C9F4E02-E740-49A9-2760-8DFD7DF6F44E}"/>
              </a:ext>
            </a:extLst>
          </p:cNvPr>
          <p:cNvCxnSpPr>
            <a:cxnSpLocks/>
          </p:cNvCxnSpPr>
          <p:nvPr/>
        </p:nvCxnSpPr>
        <p:spPr>
          <a:xfrm flipV="1">
            <a:off x="10218744" y="1610744"/>
            <a:ext cx="261520" cy="35340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02BAF2-E9E4-ECA8-6BF9-1AF0B2C9E95A}"/>
              </a:ext>
            </a:extLst>
          </p:cNvPr>
          <p:cNvCxnSpPr>
            <a:cxnSpLocks/>
          </p:cNvCxnSpPr>
          <p:nvPr/>
        </p:nvCxnSpPr>
        <p:spPr>
          <a:xfrm flipH="1" flipV="1">
            <a:off x="10455466" y="1605536"/>
            <a:ext cx="271584" cy="3261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7E219D6-6C5D-8446-7681-A050CE5B628A}"/>
              </a:ext>
            </a:extLst>
          </p:cNvPr>
          <p:cNvSpPr/>
          <p:nvPr/>
        </p:nvSpPr>
        <p:spPr>
          <a:xfrm>
            <a:off x="8124810" y="2077893"/>
            <a:ext cx="111971" cy="10828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0E0A891-BCBD-EB96-E07C-AF41CE441762}"/>
              </a:ext>
            </a:extLst>
          </p:cNvPr>
          <p:cNvSpPr/>
          <p:nvPr/>
        </p:nvSpPr>
        <p:spPr>
          <a:xfrm>
            <a:off x="10880037" y="1871469"/>
            <a:ext cx="111971" cy="10828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0EC436-53D8-93BB-51F8-73C4A694429B}"/>
              </a:ext>
            </a:extLst>
          </p:cNvPr>
          <p:cNvCxnSpPr>
            <a:cxnSpLocks/>
          </p:cNvCxnSpPr>
          <p:nvPr/>
        </p:nvCxnSpPr>
        <p:spPr>
          <a:xfrm flipV="1">
            <a:off x="8220383" y="1925611"/>
            <a:ext cx="2659654" cy="1681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1A87-6088-F13F-6DC4-AB81C469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нормалей</a:t>
            </a:r>
            <a:endParaRPr lang="en-US" dirty="0"/>
          </a:p>
        </p:txBody>
      </p:sp>
      <p:pic>
        <p:nvPicPr>
          <p:cNvPr id="5" name="Picture 4" descr="A group of statues of men&#10;&#10;Description automatically generated with medium confidence">
            <a:extLst>
              <a:ext uri="{FF2B5EF4-FFF2-40B4-BE49-F238E27FC236}">
                <a16:creationId xmlns:a16="http://schemas.microsoft.com/office/drawing/2014/main" id="{8049ACA0-94F0-035B-BE6E-8678A086B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30" y="1627259"/>
            <a:ext cx="7521939" cy="42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2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5CFB-7527-3E35-C366-0D668600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Карта нормалей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3998-FC64-56C3-FF1F-DDCEBEC79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23971" cy="4351337"/>
          </a:xfrm>
        </p:spPr>
        <p:txBody>
          <a:bodyPr>
            <a:normAutofit/>
          </a:bodyPr>
          <a:lstStyle/>
          <a:p>
            <a:r>
              <a:rPr lang="uk-UA" dirty="0"/>
              <a:t>Але як зберігати нормалі в текстурі, яка зберігає кольори</a:t>
            </a:r>
            <a:r>
              <a:rPr lang="en-US" dirty="0"/>
              <a:t>?</a:t>
            </a:r>
          </a:p>
          <a:p>
            <a:pPr lvl="1"/>
            <a:r>
              <a:rPr lang="uk-UA" dirty="0"/>
              <a:t>Колір - це просто 3 значення, одне для кожного каналу (4, якщо враховуємо альфу)</a:t>
            </a:r>
          </a:p>
          <a:p>
            <a:pPr lvl="1"/>
            <a:r>
              <a:rPr lang="uk-UA" dirty="0"/>
              <a:t>Нормаль це 3-вимірний вектор, який також представляється 3 значеннями</a:t>
            </a:r>
            <a:endParaRPr lang="en-US" dirty="0"/>
          </a:p>
          <a:p>
            <a:r>
              <a:rPr lang="uk-UA" dirty="0"/>
              <a:t>Таким чином, у кожному текселі, замість зберігати колір, ми можемо закодувати нормаль як 3 значення</a:t>
            </a:r>
            <a:endParaRPr lang="en-US" dirty="0"/>
          </a:p>
          <a:p>
            <a:pPr lvl="1"/>
            <a:r>
              <a:rPr lang="uk-UA" dirty="0"/>
              <a:t>Потім у шейдері ми їх переосмислюємо як нормалі, які використовимо для освітлення поверхні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E7613-A8F5-9087-C39A-035FACD259B6}"/>
              </a:ext>
            </a:extLst>
          </p:cNvPr>
          <p:cNvSpPr/>
          <p:nvPr/>
        </p:nvSpPr>
        <p:spPr>
          <a:xfrm>
            <a:off x="8933935" y="1229497"/>
            <a:ext cx="621792" cy="617838"/>
          </a:xfrm>
          <a:prstGeom prst="rect">
            <a:avLst/>
          </a:prstGeom>
          <a:solidFill>
            <a:srgbClr val="AB0ED6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8244BB-5A3C-C9DE-BC94-8409C514F291}"/>
              </a:ext>
            </a:extLst>
          </p:cNvPr>
          <p:cNvSpPr/>
          <p:nvPr/>
        </p:nvSpPr>
        <p:spPr>
          <a:xfrm>
            <a:off x="9189225" y="1473543"/>
            <a:ext cx="123567" cy="1297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B80D1B-8888-DCAF-3ED4-C27985293597}"/>
                  </a:ext>
                </a:extLst>
              </p:cNvPr>
              <p:cNvSpPr txBox="1"/>
              <p:nvPr/>
            </p:nvSpPr>
            <p:spPr>
              <a:xfrm>
                <a:off x="9690786" y="1399916"/>
                <a:ext cx="1692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=(171, 14, 214)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B80D1B-8888-DCAF-3ED4-C2798529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786" y="1399916"/>
                <a:ext cx="1692771" cy="276999"/>
              </a:xfrm>
              <a:prstGeom prst="rect">
                <a:avLst/>
              </a:prstGeom>
              <a:blipFill>
                <a:blip r:embed="rId2"/>
                <a:stretch>
                  <a:fillRect l="-722" r="-469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99BA1E3-C2C8-71BE-4F35-5C6C2AFC872B}"/>
              </a:ext>
            </a:extLst>
          </p:cNvPr>
          <p:cNvSpPr/>
          <p:nvPr/>
        </p:nvSpPr>
        <p:spPr>
          <a:xfrm>
            <a:off x="8933935" y="2141837"/>
            <a:ext cx="621792" cy="61783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1DC4CE-F413-B3DF-99C4-1C06B8B09DF4}"/>
              </a:ext>
            </a:extLst>
          </p:cNvPr>
          <p:cNvSpPr/>
          <p:nvPr/>
        </p:nvSpPr>
        <p:spPr>
          <a:xfrm>
            <a:off x="9189225" y="2385883"/>
            <a:ext cx="123567" cy="1297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2C53F5-14AC-E4DE-2462-F9F725D18F3D}"/>
              </a:ext>
            </a:extLst>
          </p:cNvPr>
          <p:cNvCxnSpPr>
            <a:stCxn id="12" idx="7"/>
          </p:cNvCxnSpPr>
          <p:nvPr/>
        </p:nvCxnSpPr>
        <p:spPr>
          <a:xfrm flipV="1">
            <a:off x="9294696" y="2051221"/>
            <a:ext cx="396090" cy="3536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6962DD-2905-0E70-1BEC-AE38B8BFFF42}"/>
                  </a:ext>
                </a:extLst>
              </p:cNvPr>
              <p:cNvSpPr txBox="1"/>
              <p:nvPr/>
            </p:nvSpPr>
            <p:spPr>
              <a:xfrm>
                <a:off x="9690786" y="2266384"/>
                <a:ext cx="1965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=(0.74, 0.41, 0.52)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6962DD-2905-0E70-1BEC-AE38B8BFF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786" y="2266384"/>
                <a:ext cx="1965282" cy="276999"/>
              </a:xfrm>
              <a:prstGeom prst="rect">
                <a:avLst/>
              </a:prstGeom>
              <a:blipFill>
                <a:blip r:embed="rId3"/>
                <a:stretch>
                  <a:fillRect l="-621" r="-372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B3A520F-60D5-65C3-B7DE-FA24FF0A472B}"/>
              </a:ext>
            </a:extLst>
          </p:cNvPr>
          <p:cNvSpPr txBox="1"/>
          <p:nvPr/>
        </p:nvSpPr>
        <p:spPr>
          <a:xfrm>
            <a:off x="7681825" y="2266090"/>
            <a:ext cx="11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Нормаль</a:t>
            </a:r>
            <a:r>
              <a:rPr lang="en-US" dirty="0">
                <a:latin typeface="YouTube Sans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22B21-829D-3EA8-A154-9FB96228F232}"/>
              </a:ext>
            </a:extLst>
          </p:cNvPr>
          <p:cNvSpPr txBox="1"/>
          <p:nvPr/>
        </p:nvSpPr>
        <p:spPr>
          <a:xfrm>
            <a:off x="7741508" y="1353749"/>
            <a:ext cx="106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     Колір</a:t>
            </a:r>
            <a:r>
              <a:rPr lang="en-US" dirty="0">
                <a:latin typeface="YouTube Sans"/>
              </a:rPr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4EB1D6-AAA4-377B-FB1D-40AC43869C3F}"/>
              </a:ext>
            </a:extLst>
          </p:cNvPr>
          <p:cNvSpPr txBox="1"/>
          <p:nvPr/>
        </p:nvSpPr>
        <p:spPr>
          <a:xfrm>
            <a:off x="5983481" y="3323968"/>
            <a:ext cx="2452816" cy="192360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700" dirty="0">
                <a:solidFill>
                  <a:schemeClr val="bg1"/>
                </a:solidFill>
                <a:latin typeface="YouTube Sans"/>
              </a:rPr>
              <a:t>Модель </a:t>
            </a:r>
            <a:r>
              <a:rPr lang="en-US" sz="1700" dirty="0" err="1">
                <a:solidFill>
                  <a:schemeClr val="bg1"/>
                </a:solidFill>
                <a:latin typeface="YouTube Sans"/>
              </a:rPr>
              <a:t>Sponza</a:t>
            </a:r>
            <a:r>
              <a:rPr lang="en-US" sz="1700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sz="1700" dirty="0">
                <a:solidFill>
                  <a:schemeClr val="bg1"/>
                </a:solidFill>
                <a:latin typeface="YouTube Sans"/>
              </a:rPr>
              <a:t>вже містить карти нормалей, тож нам знадобиться ці текстури скопіювати до </a:t>
            </a:r>
            <a:r>
              <a:rPr lang="en-US" sz="1700" dirty="0">
                <a:solidFill>
                  <a:schemeClr val="bg1"/>
                </a:solidFill>
                <a:latin typeface="YouTube Sans"/>
              </a:rPr>
              <a:t>GPU, </a:t>
            </a:r>
            <a:r>
              <a:rPr lang="uk-UA" sz="1700" dirty="0">
                <a:solidFill>
                  <a:schemeClr val="bg1"/>
                </a:solidFill>
                <a:latin typeface="YouTube Sans"/>
              </a:rPr>
              <a:t>і не треба нічого складного обчислювати</a:t>
            </a:r>
            <a:r>
              <a:rPr lang="en-US" sz="1700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YouTube Sans"/>
                <a:sym typeface="Wingdings" panose="05000000000000000000" pitchFamily="2" charset="2"/>
              </a:rPr>
              <a:t></a:t>
            </a:r>
            <a:endParaRPr lang="en-US" sz="17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01572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/>
      <p:bldP spid="11" grpId="0" animBg="1"/>
      <p:bldP spid="12" grpId="0" animBg="1"/>
      <p:bldP spid="15" grpId="0"/>
      <p:bldP spid="17" grpId="0"/>
      <p:bldP spid="18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blue tile&#10;&#10;Description automatically generated">
            <a:extLst>
              <a:ext uri="{FF2B5EF4-FFF2-40B4-BE49-F238E27FC236}">
                <a16:creationId xmlns:a16="http://schemas.microsoft.com/office/drawing/2014/main" id="{31A4366D-CA08-3629-EDC2-16E9ED82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39" y="519453"/>
            <a:ext cx="3840480" cy="3840480"/>
          </a:xfrm>
          <a:prstGeom prst="rect">
            <a:avLst/>
          </a:prstGeom>
        </p:spPr>
      </p:pic>
      <p:pic>
        <p:nvPicPr>
          <p:cNvPr id="7" name="Picture 6" descr="A close-up of a grey wall&#10;&#10;Description automatically generated">
            <a:extLst>
              <a:ext uri="{FF2B5EF4-FFF2-40B4-BE49-F238E27FC236}">
                <a16:creationId xmlns:a16="http://schemas.microsoft.com/office/drawing/2014/main" id="{9CA1AE1E-9775-3ABA-2343-0DF8F56C7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49" y="519453"/>
            <a:ext cx="3840480" cy="3840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EE0109-1C17-518C-F32D-6846C5EE7112}"/>
                  </a:ext>
                </a:extLst>
              </p:cNvPr>
              <p:cNvSpPr txBox="1"/>
              <p:nvPr/>
            </p:nvSpPr>
            <p:spPr>
              <a:xfrm>
                <a:off x="9459098" y="803189"/>
                <a:ext cx="2539314" cy="181588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Більшість текселів син</a:t>
                </a:r>
                <a:r>
                  <a:rPr lang="en-US" sz="1600" dirty="0" err="1">
                    <a:solidFill>
                      <a:schemeClr val="bg1"/>
                    </a:solidFill>
                    <a:latin typeface="YouTube Sans"/>
                  </a:rPr>
                  <a:t>i</a:t>
                </a:r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, тому що нормалі поверхні переважно направлені від поверхні, тому їхня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-компонента має більше значення, а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-координата кодується у синьому каналі</a:t>
                </a:r>
                <a:endParaRPr lang="en-US" sz="1600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EE0109-1C17-518C-F32D-6846C5EE7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098" y="803189"/>
                <a:ext cx="2539314" cy="1815882"/>
              </a:xfrm>
              <a:prstGeom prst="rect">
                <a:avLst/>
              </a:prstGeom>
              <a:blipFill>
                <a:blip r:embed="rId4"/>
                <a:stretch>
                  <a:fillRect l="-1196" t="-667" r="-957" b="-3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7CFDA7-2877-F8C7-C9EE-4C600084DC29}"/>
              </a:ext>
            </a:extLst>
          </p:cNvPr>
          <p:cNvCxnSpPr/>
          <p:nvPr/>
        </p:nvCxnSpPr>
        <p:spPr>
          <a:xfrm flipV="1">
            <a:off x="4831384" y="5241893"/>
            <a:ext cx="180474" cy="4812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73707C-5525-D66B-B941-44FB177CE225}"/>
              </a:ext>
            </a:extLst>
          </p:cNvPr>
          <p:cNvCxnSpPr>
            <a:cxnSpLocks/>
          </p:cNvCxnSpPr>
          <p:nvPr/>
        </p:nvCxnSpPr>
        <p:spPr>
          <a:xfrm>
            <a:off x="5011858" y="5241893"/>
            <a:ext cx="6136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579384-AE2E-2789-780C-888A01951782}"/>
              </a:ext>
            </a:extLst>
          </p:cNvPr>
          <p:cNvCxnSpPr>
            <a:cxnSpLocks/>
          </p:cNvCxnSpPr>
          <p:nvPr/>
        </p:nvCxnSpPr>
        <p:spPr>
          <a:xfrm>
            <a:off x="5625469" y="5241893"/>
            <a:ext cx="48126" cy="481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ECB90B-59CD-E6BB-19DB-7A3BA6C6DB95}"/>
              </a:ext>
            </a:extLst>
          </p:cNvPr>
          <p:cNvCxnSpPr>
            <a:cxnSpLocks/>
          </p:cNvCxnSpPr>
          <p:nvPr/>
        </p:nvCxnSpPr>
        <p:spPr>
          <a:xfrm flipV="1">
            <a:off x="5673595" y="5241892"/>
            <a:ext cx="72189" cy="481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E562C3-D5B9-991F-9EF5-A3E9868E3349}"/>
              </a:ext>
            </a:extLst>
          </p:cNvPr>
          <p:cNvCxnSpPr>
            <a:cxnSpLocks/>
          </p:cNvCxnSpPr>
          <p:nvPr/>
        </p:nvCxnSpPr>
        <p:spPr>
          <a:xfrm flipH="1">
            <a:off x="5745784" y="5241892"/>
            <a:ext cx="12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89CF07-0BC7-E842-A808-2360034AD768}"/>
              </a:ext>
            </a:extLst>
          </p:cNvPr>
          <p:cNvCxnSpPr>
            <a:cxnSpLocks/>
          </p:cNvCxnSpPr>
          <p:nvPr/>
        </p:nvCxnSpPr>
        <p:spPr>
          <a:xfrm flipH="1">
            <a:off x="5866661" y="5193767"/>
            <a:ext cx="72189" cy="48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20B9F4-CF72-ACE2-5575-BEFDE1E3BE51}"/>
              </a:ext>
            </a:extLst>
          </p:cNvPr>
          <p:cNvCxnSpPr>
            <a:cxnSpLocks/>
          </p:cNvCxnSpPr>
          <p:nvPr/>
        </p:nvCxnSpPr>
        <p:spPr>
          <a:xfrm flipH="1" flipV="1">
            <a:off x="5938850" y="5193767"/>
            <a:ext cx="120877" cy="721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D16691-D873-614E-C835-8E3EA452EF25}"/>
              </a:ext>
            </a:extLst>
          </p:cNvPr>
          <p:cNvCxnSpPr>
            <a:cxnSpLocks/>
          </p:cNvCxnSpPr>
          <p:nvPr/>
        </p:nvCxnSpPr>
        <p:spPr>
          <a:xfrm flipH="1">
            <a:off x="6059727" y="5265955"/>
            <a:ext cx="3417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ED29A6-E1D5-5E6B-13C3-0FC60B9DB527}"/>
              </a:ext>
            </a:extLst>
          </p:cNvPr>
          <p:cNvCxnSpPr>
            <a:cxnSpLocks/>
          </p:cNvCxnSpPr>
          <p:nvPr/>
        </p:nvCxnSpPr>
        <p:spPr>
          <a:xfrm flipH="1" flipV="1">
            <a:off x="6401505" y="5265955"/>
            <a:ext cx="60158" cy="24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FCBBF2-B0B1-2007-3B5D-F25D62A70D95}"/>
              </a:ext>
            </a:extLst>
          </p:cNvPr>
          <p:cNvCxnSpPr>
            <a:cxnSpLocks/>
          </p:cNvCxnSpPr>
          <p:nvPr/>
        </p:nvCxnSpPr>
        <p:spPr>
          <a:xfrm flipH="1">
            <a:off x="6461663" y="5265954"/>
            <a:ext cx="90237" cy="240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702D2B-BB43-5D43-000B-2645D58D1CB2}"/>
              </a:ext>
            </a:extLst>
          </p:cNvPr>
          <p:cNvCxnSpPr>
            <a:cxnSpLocks/>
          </p:cNvCxnSpPr>
          <p:nvPr/>
        </p:nvCxnSpPr>
        <p:spPr>
          <a:xfrm flipH="1">
            <a:off x="6551900" y="5265954"/>
            <a:ext cx="5818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08F19-E9A3-7809-6A6D-3B6441665B85}"/>
              </a:ext>
            </a:extLst>
          </p:cNvPr>
          <p:cNvCxnSpPr>
            <a:cxnSpLocks/>
          </p:cNvCxnSpPr>
          <p:nvPr/>
        </p:nvCxnSpPr>
        <p:spPr>
          <a:xfrm flipH="1" flipV="1">
            <a:off x="7133707" y="5265954"/>
            <a:ext cx="194230" cy="457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512F70-0AEC-6AD5-F9B9-0D2DAD5438A2}"/>
              </a:ext>
            </a:extLst>
          </p:cNvPr>
          <p:cNvCxnSpPr>
            <a:cxnSpLocks/>
          </p:cNvCxnSpPr>
          <p:nvPr/>
        </p:nvCxnSpPr>
        <p:spPr>
          <a:xfrm flipH="1" flipV="1">
            <a:off x="4609922" y="5344162"/>
            <a:ext cx="311699" cy="13836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C8F9D4-2EA4-2267-C6D9-DCAFC7794B69}"/>
              </a:ext>
            </a:extLst>
          </p:cNvPr>
          <p:cNvCxnSpPr>
            <a:cxnSpLocks/>
          </p:cNvCxnSpPr>
          <p:nvPr/>
        </p:nvCxnSpPr>
        <p:spPr>
          <a:xfrm flipV="1">
            <a:off x="5359509" y="4929233"/>
            <a:ext cx="0" cy="31265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B475A3-C1C8-D6E7-B05F-520E267CB906}"/>
              </a:ext>
            </a:extLst>
          </p:cNvPr>
          <p:cNvCxnSpPr>
            <a:cxnSpLocks/>
          </p:cNvCxnSpPr>
          <p:nvPr/>
        </p:nvCxnSpPr>
        <p:spPr>
          <a:xfrm flipV="1">
            <a:off x="6842803" y="4953295"/>
            <a:ext cx="0" cy="31265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CB3115-4236-9B95-2572-C1471AE18191}"/>
              </a:ext>
            </a:extLst>
          </p:cNvPr>
          <p:cNvCxnSpPr>
            <a:cxnSpLocks/>
          </p:cNvCxnSpPr>
          <p:nvPr/>
        </p:nvCxnSpPr>
        <p:spPr>
          <a:xfrm flipV="1">
            <a:off x="7230822" y="5344162"/>
            <a:ext cx="344183" cy="150393"/>
          </a:xfrm>
          <a:prstGeom prst="straightConnector1">
            <a:avLst/>
          </a:prstGeom>
          <a:ln w="1905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CEDC1B-6367-F20E-F4DA-17DBC6CFE88C}"/>
              </a:ext>
            </a:extLst>
          </p:cNvPr>
          <p:cNvCxnSpPr>
            <a:cxnSpLocks/>
          </p:cNvCxnSpPr>
          <p:nvPr/>
        </p:nvCxnSpPr>
        <p:spPr>
          <a:xfrm flipV="1">
            <a:off x="5638980" y="5109624"/>
            <a:ext cx="173679" cy="158334"/>
          </a:xfrm>
          <a:prstGeom prst="straightConnector1">
            <a:avLst/>
          </a:prstGeom>
          <a:ln w="19050">
            <a:solidFill>
              <a:srgbClr val="8E09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A902C4-0890-D7BB-447E-EFC054F6614C}"/>
              </a:ext>
            </a:extLst>
          </p:cNvPr>
          <p:cNvCxnSpPr>
            <a:cxnSpLocks/>
          </p:cNvCxnSpPr>
          <p:nvPr/>
        </p:nvCxnSpPr>
        <p:spPr>
          <a:xfrm flipH="1" flipV="1">
            <a:off x="5548743" y="5104652"/>
            <a:ext cx="179734" cy="161302"/>
          </a:xfrm>
          <a:prstGeom prst="straightConnector1">
            <a:avLst/>
          </a:prstGeom>
          <a:ln w="19050">
            <a:solidFill>
              <a:srgbClr val="03BD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817C32-8CFF-EC7D-884C-0B17E6762EB8}"/>
              </a:ext>
            </a:extLst>
          </p:cNvPr>
          <p:cNvCxnSpPr>
            <a:cxnSpLocks/>
          </p:cNvCxnSpPr>
          <p:nvPr/>
        </p:nvCxnSpPr>
        <p:spPr>
          <a:xfrm flipH="1" flipV="1">
            <a:off x="5725026" y="5041488"/>
            <a:ext cx="179734" cy="161302"/>
          </a:xfrm>
          <a:prstGeom prst="straightConnector1">
            <a:avLst/>
          </a:prstGeom>
          <a:ln w="19050">
            <a:solidFill>
              <a:srgbClr val="03BD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30AC4-98F3-DC6A-DA8C-97D842250388}"/>
              </a:ext>
            </a:extLst>
          </p:cNvPr>
          <p:cNvCxnSpPr>
            <a:cxnSpLocks/>
          </p:cNvCxnSpPr>
          <p:nvPr/>
        </p:nvCxnSpPr>
        <p:spPr>
          <a:xfrm flipV="1">
            <a:off x="5999288" y="5049480"/>
            <a:ext cx="150826" cy="180381"/>
          </a:xfrm>
          <a:prstGeom prst="straightConnector1">
            <a:avLst/>
          </a:prstGeom>
          <a:ln w="19050">
            <a:solidFill>
              <a:srgbClr val="8E09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5F3DA9-21D4-B6D3-A748-20CCEE5DB3A9}"/>
              </a:ext>
            </a:extLst>
          </p:cNvPr>
          <p:cNvCxnSpPr>
            <a:cxnSpLocks/>
          </p:cNvCxnSpPr>
          <p:nvPr/>
        </p:nvCxnSpPr>
        <p:spPr>
          <a:xfrm flipH="1" flipV="1">
            <a:off x="6260997" y="5049480"/>
            <a:ext cx="4365" cy="21647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5D182D-DA9F-3839-821C-ACD692DF130E}"/>
              </a:ext>
            </a:extLst>
          </p:cNvPr>
          <p:cNvCxnSpPr>
            <a:cxnSpLocks/>
          </p:cNvCxnSpPr>
          <p:nvPr/>
        </p:nvCxnSpPr>
        <p:spPr>
          <a:xfrm flipV="1">
            <a:off x="6423083" y="5083074"/>
            <a:ext cx="118235" cy="204457"/>
          </a:xfrm>
          <a:prstGeom prst="straightConnector1">
            <a:avLst/>
          </a:prstGeom>
          <a:ln w="19050">
            <a:solidFill>
              <a:srgbClr val="8E09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75C24F-E19B-11F9-CDE9-747F89FEB29C}"/>
              </a:ext>
            </a:extLst>
          </p:cNvPr>
          <p:cNvCxnSpPr>
            <a:cxnSpLocks/>
          </p:cNvCxnSpPr>
          <p:nvPr/>
        </p:nvCxnSpPr>
        <p:spPr>
          <a:xfrm flipH="1" flipV="1">
            <a:off x="6430854" y="5075056"/>
            <a:ext cx="74494" cy="202930"/>
          </a:xfrm>
          <a:prstGeom prst="straightConnector1">
            <a:avLst/>
          </a:prstGeom>
          <a:ln w="19050">
            <a:solidFill>
              <a:srgbClr val="03BD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8EF17C-DB0A-BB81-460C-CAD0C1EC7D85}"/>
              </a:ext>
            </a:extLst>
          </p:cNvPr>
          <p:cNvCxnSpPr>
            <a:cxnSpLocks/>
          </p:cNvCxnSpPr>
          <p:nvPr/>
        </p:nvCxnSpPr>
        <p:spPr>
          <a:xfrm>
            <a:off x="4474694" y="5842552"/>
            <a:ext cx="31584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9B7A02-6A51-5A00-A322-301CACDCE812}"/>
              </a:ext>
            </a:extLst>
          </p:cNvPr>
          <p:cNvCxnSpPr>
            <a:cxnSpLocks/>
          </p:cNvCxnSpPr>
          <p:nvPr/>
        </p:nvCxnSpPr>
        <p:spPr>
          <a:xfrm>
            <a:off x="6617184" y="2826983"/>
            <a:ext cx="0" cy="811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AF007F2-273E-1432-0AA0-CE0B9416F400}"/>
              </a:ext>
            </a:extLst>
          </p:cNvPr>
          <p:cNvSpPr/>
          <p:nvPr/>
        </p:nvSpPr>
        <p:spPr>
          <a:xfrm>
            <a:off x="6523242" y="2781667"/>
            <a:ext cx="187883" cy="1738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1A9DEE-D1A2-D0BA-4903-84076351EB9F}"/>
                  </a:ext>
                </a:extLst>
              </p:cNvPr>
              <p:cNvSpPr txBox="1"/>
              <p:nvPr/>
            </p:nvSpPr>
            <p:spPr>
              <a:xfrm>
                <a:off x="7675483" y="5684735"/>
                <a:ext cx="371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1A9DEE-D1A2-D0BA-4903-84076351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83" y="5684735"/>
                <a:ext cx="371064" cy="276999"/>
              </a:xfrm>
              <a:prstGeom prst="rect">
                <a:avLst/>
              </a:prstGeom>
              <a:blipFill>
                <a:blip r:embed="rId5"/>
                <a:stretch>
                  <a:fillRect l="-1639" r="-13115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432B86-D1C0-8A58-07D6-752C6B86F41B}"/>
              </a:ext>
            </a:extLst>
          </p:cNvPr>
          <p:cNvCxnSpPr>
            <a:cxnSpLocks/>
          </p:cNvCxnSpPr>
          <p:nvPr/>
        </p:nvCxnSpPr>
        <p:spPr>
          <a:xfrm flipV="1">
            <a:off x="4474694" y="4596473"/>
            <a:ext cx="0" cy="126341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B6FE2-7FC3-A4F0-2B23-56586200670C}"/>
                  </a:ext>
                </a:extLst>
              </p:cNvPr>
              <p:cNvSpPr txBox="1"/>
              <p:nvPr/>
            </p:nvSpPr>
            <p:spPr>
              <a:xfrm>
                <a:off x="4234886" y="4441722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B6FE2-7FC3-A4F0-2B23-565862006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86" y="4441722"/>
                <a:ext cx="180306" cy="276999"/>
              </a:xfrm>
              <a:prstGeom prst="rect">
                <a:avLst/>
              </a:prstGeom>
              <a:blipFill>
                <a:blip r:embed="rId6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645B5CD-37BB-807D-5557-95A318A58368}"/>
              </a:ext>
            </a:extLst>
          </p:cNvPr>
          <p:cNvSpPr/>
          <p:nvPr/>
        </p:nvSpPr>
        <p:spPr>
          <a:xfrm>
            <a:off x="6528701" y="2938195"/>
            <a:ext cx="169807" cy="558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B46D478-9630-6C74-74BC-D5994D79F5D5}"/>
              </a:ext>
            </a:extLst>
          </p:cNvPr>
          <p:cNvSpPr/>
          <p:nvPr/>
        </p:nvSpPr>
        <p:spPr>
          <a:xfrm>
            <a:off x="6532322" y="3496445"/>
            <a:ext cx="169807" cy="182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E82DEE-CFB1-A6FB-D205-D5C6BEBCF014}"/>
              </a:ext>
            </a:extLst>
          </p:cNvPr>
          <p:cNvCxnSpPr/>
          <p:nvPr/>
        </p:nvCxnSpPr>
        <p:spPr>
          <a:xfrm>
            <a:off x="10345780" y="3910149"/>
            <a:ext cx="14717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8FC0CB-C1B5-718E-0DBC-DCB03B43C7AA}"/>
              </a:ext>
            </a:extLst>
          </p:cNvPr>
          <p:cNvCxnSpPr>
            <a:cxnSpLocks/>
          </p:cNvCxnSpPr>
          <p:nvPr/>
        </p:nvCxnSpPr>
        <p:spPr>
          <a:xfrm flipV="1">
            <a:off x="11068594" y="3213463"/>
            <a:ext cx="0" cy="696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235DB6-EFC0-ED3E-CFFD-469B7DCFD8D6}"/>
              </a:ext>
            </a:extLst>
          </p:cNvPr>
          <p:cNvCxnSpPr>
            <a:cxnSpLocks/>
          </p:cNvCxnSpPr>
          <p:nvPr/>
        </p:nvCxnSpPr>
        <p:spPr>
          <a:xfrm flipV="1">
            <a:off x="11068594" y="3300549"/>
            <a:ext cx="235132" cy="6096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FF6A21-1E4B-2405-860F-A8102F5B6355}"/>
                  </a:ext>
                </a:extLst>
              </p:cNvPr>
              <p:cNvSpPr txBox="1"/>
              <p:nvPr/>
            </p:nvSpPr>
            <p:spPr>
              <a:xfrm>
                <a:off x="10978441" y="294785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FF6A21-1E4B-2405-860F-A8102F5B6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441" y="2947851"/>
                <a:ext cx="180306" cy="276999"/>
              </a:xfrm>
              <a:prstGeom prst="rect">
                <a:avLst/>
              </a:prstGeom>
              <a:blipFill>
                <a:blip r:embed="rId7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B0F195-8934-B61C-89BB-F3E1B9071CB1}"/>
                  </a:ext>
                </a:extLst>
              </p:cNvPr>
              <p:cNvSpPr txBox="1"/>
              <p:nvPr/>
            </p:nvSpPr>
            <p:spPr>
              <a:xfrm>
                <a:off x="11248900" y="3023549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B0F195-8934-B61C-89BB-F3E1B9071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8900" y="3023549"/>
                <a:ext cx="201145" cy="276999"/>
              </a:xfrm>
              <a:prstGeom prst="rect">
                <a:avLst/>
              </a:prstGeom>
              <a:blipFill>
                <a:blip r:embed="rId8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7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8" grpId="0" animBg="1"/>
      <p:bldP spid="38" grpId="1" animBg="1"/>
      <p:bldP spid="39" grpId="0"/>
      <p:bldP spid="44" grpId="0"/>
      <p:bldP spid="45" grpId="0" animBg="1"/>
      <p:bldP spid="45" grpId="1" animBg="1"/>
      <p:bldP spid="46" grpId="0" animBg="1"/>
      <p:bldP spid="40" grpId="0"/>
      <p:bldP spid="40" grpId="1"/>
      <p:bldP spid="42" grpId="0"/>
      <p:bldP spid="4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F888-29D4-70C9-3D00-89681D9E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нормалей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E70C1-CB47-097A-8ECB-8E05C71931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100291" cy="4351337"/>
              </a:xfrm>
            </p:spPr>
            <p:txBody>
              <a:bodyPr/>
              <a:lstStyle/>
              <a:p>
                <a:r>
                  <a:rPr lang="uk-UA" dirty="0"/>
                  <a:t>Отже, у нас карта нормалей, але як ми її застосуємо підчас малювання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uk-UA" dirty="0"/>
                  <a:t>У нас вже є нормаль поверхні об</a:t>
                </a:r>
                <a:r>
                  <a:rPr lang="en-US" dirty="0"/>
                  <a:t>’</a:t>
                </a:r>
                <a:r>
                  <a:rPr lang="uk-UA" dirty="0"/>
                  <a:t>єкта, але як вона впливає на нормалі у карті</a:t>
                </a:r>
                <a:r>
                  <a:rPr lang="en-US" dirty="0"/>
                  <a:t>?</a:t>
                </a:r>
                <a:endParaRPr lang="uk-UA" dirty="0"/>
              </a:p>
              <a:p>
                <a:r>
                  <a:rPr lang="uk-UA" dirty="0"/>
                  <a:t>Розглянемо деякі приклади у двох вимірах</a:t>
                </a:r>
              </a:p>
              <a:p>
                <a:pPr lvl="1"/>
                <a:r>
                  <a:rPr lang="uk-UA" dirty="0"/>
                  <a:t>Скажімо, що у нас є плоска поверхня, чия нормаль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uk-UA" dirty="0"/>
                  <a:t> вказує у напярмку осі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uk-UA" dirty="0"/>
                  <a:t>А що відбудеться, коли обернемо поверхню</a:t>
                </a:r>
                <a:r>
                  <a:rPr lang="en-US" dirty="0"/>
                  <a:t>?</a:t>
                </a:r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E70C1-CB47-097A-8ECB-8E05C71931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100291" cy="4351337"/>
              </a:xfrm>
              <a:blipFill>
                <a:blip r:embed="rId2"/>
                <a:stretch>
                  <a:fillRect l="-239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E7DEF01-9716-9C9F-4EE7-BA2C5F0FAE25}"/>
              </a:ext>
            </a:extLst>
          </p:cNvPr>
          <p:cNvCxnSpPr>
            <a:cxnSpLocks/>
          </p:cNvCxnSpPr>
          <p:nvPr/>
        </p:nvCxnSpPr>
        <p:spPr>
          <a:xfrm flipV="1">
            <a:off x="10286929" y="3653255"/>
            <a:ext cx="220456" cy="36995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80BF87D-B946-C712-92AF-72D9F2EFF2EF}"/>
              </a:ext>
            </a:extLst>
          </p:cNvPr>
          <p:cNvCxnSpPr>
            <a:cxnSpLocks/>
          </p:cNvCxnSpPr>
          <p:nvPr/>
        </p:nvCxnSpPr>
        <p:spPr>
          <a:xfrm flipH="1" flipV="1">
            <a:off x="9747178" y="3637864"/>
            <a:ext cx="75409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1C7B0A-37B2-C806-D936-BEBC029BA2F5}"/>
              </a:ext>
            </a:extLst>
          </p:cNvPr>
          <p:cNvCxnSpPr>
            <a:cxnSpLocks/>
          </p:cNvCxnSpPr>
          <p:nvPr/>
        </p:nvCxnSpPr>
        <p:spPr>
          <a:xfrm flipV="1">
            <a:off x="9366801" y="3625027"/>
            <a:ext cx="125484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C2DB97-BDBB-559E-F407-D9FC201CD407}"/>
              </a:ext>
            </a:extLst>
          </p:cNvPr>
          <p:cNvCxnSpPr>
            <a:cxnSpLocks/>
          </p:cNvCxnSpPr>
          <p:nvPr/>
        </p:nvCxnSpPr>
        <p:spPr>
          <a:xfrm flipH="1" flipV="1">
            <a:off x="10718068" y="3660412"/>
            <a:ext cx="26612" cy="3800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04DDBB3-AC56-1575-F398-76B55574FE88}"/>
              </a:ext>
            </a:extLst>
          </p:cNvPr>
          <p:cNvCxnSpPr>
            <a:cxnSpLocks/>
          </p:cNvCxnSpPr>
          <p:nvPr/>
        </p:nvCxnSpPr>
        <p:spPr>
          <a:xfrm flipH="1" flipV="1">
            <a:off x="8350515" y="3747210"/>
            <a:ext cx="124800" cy="283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6BEC57-009E-A4D6-6101-F808C6DBD554}"/>
              </a:ext>
            </a:extLst>
          </p:cNvPr>
          <p:cNvCxnSpPr>
            <a:cxnSpLocks/>
          </p:cNvCxnSpPr>
          <p:nvPr/>
        </p:nvCxnSpPr>
        <p:spPr>
          <a:xfrm flipH="1" flipV="1">
            <a:off x="8693305" y="3727171"/>
            <a:ext cx="257496" cy="29937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4C19EB4-0626-D879-F366-CF9B639B9CE2}"/>
              </a:ext>
            </a:extLst>
          </p:cNvPr>
          <p:cNvCxnSpPr>
            <a:cxnSpLocks/>
          </p:cNvCxnSpPr>
          <p:nvPr/>
        </p:nvCxnSpPr>
        <p:spPr>
          <a:xfrm flipH="1" flipV="1">
            <a:off x="9642692" y="3238059"/>
            <a:ext cx="7950" cy="7849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85E588-AB5A-2DB0-C5C9-49AB4A93FA3E}"/>
              </a:ext>
            </a:extLst>
          </p:cNvPr>
          <p:cNvCxnSpPr>
            <a:cxnSpLocks/>
          </p:cNvCxnSpPr>
          <p:nvPr/>
        </p:nvCxnSpPr>
        <p:spPr>
          <a:xfrm flipH="1">
            <a:off x="8217377" y="4028555"/>
            <a:ext cx="27562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7B65F5-0338-A2D7-5EC6-0C898F60D015}"/>
                  </a:ext>
                </a:extLst>
              </p:cNvPr>
              <p:cNvSpPr txBox="1"/>
              <p:nvPr/>
            </p:nvSpPr>
            <p:spPr>
              <a:xfrm>
                <a:off x="9162564" y="2917606"/>
                <a:ext cx="1244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7B65F5-0338-A2D7-5EC6-0C898F60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564" y="2917606"/>
                <a:ext cx="1244636" cy="276999"/>
              </a:xfrm>
              <a:prstGeom prst="rect">
                <a:avLst/>
              </a:prstGeom>
              <a:blipFill>
                <a:blip r:embed="rId3"/>
                <a:stretch>
                  <a:fillRect l="-1961" r="-637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4F63EC-F3FD-6B41-A492-E10A2ECE8BCC}"/>
              </a:ext>
            </a:extLst>
          </p:cNvPr>
          <p:cNvCxnSpPr>
            <a:cxnSpLocks/>
          </p:cNvCxnSpPr>
          <p:nvPr/>
        </p:nvCxnSpPr>
        <p:spPr>
          <a:xfrm flipH="1">
            <a:off x="10507386" y="1942775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F93589-90F8-7034-A9EE-E6A38F213EEA}"/>
              </a:ext>
            </a:extLst>
          </p:cNvPr>
          <p:cNvCxnSpPr>
            <a:cxnSpLocks/>
          </p:cNvCxnSpPr>
          <p:nvPr/>
        </p:nvCxnSpPr>
        <p:spPr>
          <a:xfrm>
            <a:off x="10961577" y="1838664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8A805A-55D3-3063-D686-93A55049387A}"/>
              </a:ext>
            </a:extLst>
          </p:cNvPr>
          <p:cNvCxnSpPr>
            <a:cxnSpLocks/>
          </p:cNvCxnSpPr>
          <p:nvPr/>
        </p:nvCxnSpPr>
        <p:spPr>
          <a:xfrm>
            <a:off x="10509391" y="1849692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BEC4D8-929F-D298-45ED-4B659C97457D}"/>
              </a:ext>
            </a:extLst>
          </p:cNvPr>
          <p:cNvCxnSpPr>
            <a:cxnSpLocks/>
          </p:cNvCxnSpPr>
          <p:nvPr/>
        </p:nvCxnSpPr>
        <p:spPr>
          <a:xfrm flipH="1">
            <a:off x="10041163" y="1940769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838AB7-A46A-B67D-CF4D-22F25ED3BFAB}"/>
              </a:ext>
            </a:extLst>
          </p:cNvPr>
          <p:cNvCxnSpPr>
            <a:cxnSpLocks/>
          </p:cNvCxnSpPr>
          <p:nvPr/>
        </p:nvCxnSpPr>
        <p:spPr>
          <a:xfrm>
            <a:off x="10043168" y="1847686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F7A27C-3122-2C9F-C05C-DC11ADD771BC}"/>
              </a:ext>
            </a:extLst>
          </p:cNvPr>
          <p:cNvCxnSpPr>
            <a:cxnSpLocks/>
          </p:cNvCxnSpPr>
          <p:nvPr/>
        </p:nvCxnSpPr>
        <p:spPr>
          <a:xfrm flipH="1">
            <a:off x="9594489" y="1944941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AA0D5-3F13-5668-475B-7668637E4818}"/>
              </a:ext>
            </a:extLst>
          </p:cNvPr>
          <p:cNvCxnSpPr>
            <a:cxnSpLocks/>
          </p:cNvCxnSpPr>
          <p:nvPr/>
        </p:nvCxnSpPr>
        <p:spPr>
          <a:xfrm>
            <a:off x="9596494" y="1845680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69A0FA-0E82-ADB7-8BB9-4DAF5B01C0EC}"/>
              </a:ext>
            </a:extLst>
          </p:cNvPr>
          <p:cNvCxnSpPr>
            <a:cxnSpLocks/>
          </p:cNvCxnSpPr>
          <p:nvPr/>
        </p:nvCxnSpPr>
        <p:spPr>
          <a:xfrm flipH="1">
            <a:off x="9147818" y="1944779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CF065-FFB7-DB85-9CC2-DED7367E23AC}"/>
              </a:ext>
            </a:extLst>
          </p:cNvPr>
          <p:cNvCxnSpPr>
            <a:cxnSpLocks/>
          </p:cNvCxnSpPr>
          <p:nvPr/>
        </p:nvCxnSpPr>
        <p:spPr>
          <a:xfrm>
            <a:off x="9149823" y="1845518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2BEEC-C154-D846-078F-A459466244C8}"/>
              </a:ext>
            </a:extLst>
          </p:cNvPr>
          <p:cNvCxnSpPr>
            <a:cxnSpLocks/>
          </p:cNvCxnSpPr>
          <p:nvPr/>
        </p:nvCxnSpPr>
        <p:spPr>
          <a:xfrm flipH="1">
            <a:off x="8681595" y="1946783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62DF7-624B-3D01-4E96-D9888433EF44}"/>
              </a:ext>
            </a:extLst>
          </p:cNvPr>
          <p:cNvCxnSpPr>
            <a:cxnSpLocks/>
          </p:cNvCxnSpPr>
          <p:nvPr/>
        </p:nvCxnSpPr>
        <p:spPr>
          <a:xfrm>
            <a:off x="8683600" y="1847522"/>
            <a:ext cx="0" cy="19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AC3369-DE80-A584-B76E-129595B9EA0F}"/>
              </a:ext>
            </a:extLst>
          </p:cNvPr>
          <p:cNvCxnSpPr>
            <a:cxnSpLocks/>
          </p:cNvCxnSpPr>
          <p:nvPr/>
        </p:nvCxnSpPr>
        <p:spPr>
          <a:xfrm flipH="1">
            <a:off x="8215372" y="1946783"/>
            <a:ext cx="466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251444-725B-1573-E20B-35B8D9DBB639}"/>
              </a:ext>
            </a:extLst>
          </p:cNvPr>
          <p:cNvCxnSpPr>
            <a:cxnSpLocks/>
          </p:cNvCxnSpPr>
          <p:nvPr/>
        </p:nvCxnSpPr>
        <p:spPr>
          <a:xfrm flipV="1">
            <a:off x="10286929" y="1567475"/>
            <a:ext cx="220456" cy="36995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9C88D0-DBC1-EEF2-F51F-25FA39716E23}"/>
              </a:ext>
            </a:extLst>
          </p:cNvPr>
          <p:cNvCxnSpPr>
            <a:cxnSpLocks/>
          </p:cNvCxnSpPr>
          <p:nvPr/>
        </p:nvCxnSpPr>
        <p:spPr>
          <a:xfrm flipH="1" flipV="1">
            <a:off x="9747178" y="1552084"/>
            <a:ext cx="75409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EF6BF-1A5B-0945-191F-E2AD58AB7BA7}"/>
              </a:ext>
            </a:extLst>
          </p:cNvPr>
          <p:cNvCxnSpPr>
            <a:cxnSpLocks/>
          </p:cNvCxnSpPr>
          <p:nvPr/>
        </p:nvCxnSpPr>
        <p:spPr>
          <a:xfrm flipV="1">
            <a:off x="9366801" y="1539247"/>
            <a:ext cx="125484" cy="40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E692CC-6A97-FAA7-DB94-E9A7C6A1772A}"/>
              </a:ext>
            </a:extLst>
          </p:cNvPr>
          <p:cNvCxnSpPr>
            <a:cxnSpLocks/>
          </p:cNvCxnSpPr>
          <p:nvPr/>
        </p:nvCxnSpPr>
        <p:spPr>
          <a:xfrm flipH="1" flipV="1">
            <a:off x="10718068" y="1574632"/>
            <a:ext cx="26612" cy="3800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ADA8A-2FA4-A5D1-10B4-42A8478DB4BD}"/>
              </a:ext>
            </a:extLst>
          </p:cNvPr>
          <p:cNvCxnSpPr>
            <a:cxnSpLocks/>
          </p:cNvCxnSpPr>
          <p:nvPr/>
        </p:nvCxnSpPr>
        <p:spPr>
          <a:xfrm flipH="1" flipV="1">
            <a:off x="8350515" y="1661430"/>
            <a:ext cx="124800" cy="2836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A748B-6AE2-D9B3-264B-943503EF34E0}"/>
              </a:ext>
            </a:extLst>
          </p:cNvPr>
          <p:cNvCxnSpPr>
            <a:cxnSpLocks/>
          </p:cNvCxnSpPr>
          <p:nvPr/>
        </p:nvCxnSpPr>
        <p:spPr>
          <a:xfrm flipH="1" flipV="1">
            <a:off x="8693305" y="1641391"/>
            <a:ext cx="257496" cy="29937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31C4D-342D-4CC9-8DA4-EBDB6C691C47}"/>
              </a:ext>
            </a:extLst>
          </p:cNvPr>
          <p:cNvCxnSpPr>
            <a:cxnSpLocks/>
          </p:cNvCxnSpPr>
          <p:nvPr/>
        </p:nvCxnSpPr>
        <p:spPr>
          <a:xfrm>
            <a:off x="8215372" y="1944779"/>
            <a:ext cx="3027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E4C08D-8BAD-79A0-AED5-11D02A96CA4A}"/>
              </a:ext>
            </a:extLst>
          </p:cNvPr>
          <p:cNvCxnSpPr>
            <a:cxnSpLocks/>
          </p:cNvCxnSpPr>
          <p:nvPr/>
        </p:nvCxnSpPr>
        <p:spPr>
          <a:xfrm flipV="1">
            <a:off x="8215372" y="789579"/>
            <a:ext cx="0" cy="115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CC0412-13E2-1CD2-7A80-1D3F05331DCA}"/>
                  </a:ext>
                </a:extLst>
              </p:cNvPr>
              <p:cNvSpPr txBox="1"/>
              <p:nvPr/>
            </p:nvSpPr>
            <p:spPr>
              <a:xfrm>
                <a:off x="11283193" y="179475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CC0412-13E2-1CD2-7A80-1D3F0533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3193" y="1794756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FCF4FA-488E-D6FD-67E0-60EE4A9E1EA8}"/>
                  </a:ext>
                </a:extLst>
              </p:cNvPr>
              <p:cNvSpPr txBox="1"/>
              <p:nvPr/>
            </p:nvSpPr>
            <p:spPr>
              <a:xfrm>
                <a:off x="8125219" y="490957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FCF4FA-488E-D6FD-67E0-60EE4A9E1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219" y="490957"/>
                <a:ext cx="180306" cy="276999"/>
              </a:xfrm>
              <a:prstGeom prst="rect">
                <a:avLst/>
              </a:prstGeom>
              <a:blipFill>
                <a:blip r:embed="rId5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AA6B975-14D7-2936-0D61-DC6CA44F427C}"/>
              </a:ext>
            </a:extLst>
          </p:cNvPr>
          <p:cNvSpPr txBox="1"/>
          <p:nvPr/>
        </p:nvSpPr>
        <p:spPr>
          <a:xfrm>
            <a:off x="8165294" y="414495"/>
            <a:ext cx="288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Карта нормалей</a:t>
            </a:r>
            <a:endParaRPr lang="en-US" dirty="0">
              <a:latin typeface="YouTube San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3F1B48-2D2B-E77C-7A39-B705C99FB505}"/>
              </a:ext>
            </a:extLst>
          </p:cNvPr>
          <p:cNvSpPr/>
          <p:nvPr/>
        </p:nvSpPr>
        <p:spPr>
          <a:xfrm>
            <a:off x="8075141" y="490957"/>
            <a:ext cx="275374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BD3E08-FDF3-0D20-EE0F-F12BF419E989}"/>
              </a:ext>
            </a:extLst>
          </p:cNvPr>
          <p:cNvSpPr/>
          <p:nvPr/>
        </p:nvSpPr>
        <p:spPr>
          <a:xfrm>
            <a:off x="9148205" y="2927992"/>
            <a:ext cx="1258989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0688C3-7CA5-C552-5653-16AA827EBD77}"/>
              </a:ext>
            </a:extLst>
          </p:cNvPr>
          <p:cNvSpPr txBox="1"/>
          <p:nvPr/>
        </p:nvSpPr>
        <p:spPr>
          <a:xfrm>
            <a:off x="6748484" y="4372608"/>
            <a:ext cx="2790930" cy="132343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У такій ситуації система координат карти і поверхні об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єкта ідентичні, тому нормалі на карті можна копіювати до поверхні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9" grpId="0"/>
      <p:bldP spid="30" grpId="0"/>
      <p:bldP spid="31" grpId="0"/>
      <p:bldP spid="32" grpId="0" animBg="1"/>
      <p:bldP spid="33" grpId="0" animBg="1"/>
      <p:bldP spid="35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189153</TotalTime>
  <Words>2111</Words>
  <Application>Microsoft Office PowerPoint</Application>
  <PresentationFormat>Widescreen</PresentationFormat>
  <Paragraphs>250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Century Schoolbook</vt:lpstr>
      <vt:lpstr>Consolas</vt:lpstr>
      <vt:lpstr>Wingdings</vt:lpstr>
      <vt:lpstr>Wingdings 2</vt:lpstr>
      <vt:lpstr>YouTube Sans</vt:lpstr>
      <vt:lpstr>View</vt:lpstr>
      <vt:lpstr>Модель Бліна-Фонга</vt:lpstr>
      <vt:lpstr>Мікро-деталі</vt:lpstr>
      <vt:lpstr>Мікро-деталі</vt:lpstr>
      <vt:lpstr>Мікро-деталі</vt:lpstr>
      <vt:lpstr>Мікро-деталі</vt:lpstr>
      <vt:lpstr>Відображення нормалей</vt:lpstr>
      <vt:lpstr>Карта нормалей</vt:lpstr>
      <vt:lpstr>PowerPoint Presentation</vt:lpstr>
      <vt:lpstr>Відображення нормалей</vt:lpstr>
      <vt:lpstr>Відображення нормалей</vt:lpstr>
      <vt:lpstr>Відображення нормалей</vt:lpstr>
      <vt:lpstr>Дотичний простір</vt:lpstr>
      <vt:lpstr>Дотичний простір</vt:lpstr>
      <vt:lpstr>Дотичний простір</vt:lpstr>
      <vt:lpstr>Дотичний простір</vt:lpstr>
      <vt:lpstr>Відображення нормалей</vt:lpstr>
      <vt:lpstr>Деталі відображення нормалей - 1</vt:lpstr>
      <vt:lpstr>Деталі відображення нормалей - 2</vt:lpstr>
      <vt:lpstr>Деталі відображення нормалей - 3</vt:lpstr>
      <vt:lpstr>Деталі відображення нормалей - 3</vt:lpstr>
      <vt:lpstr>Деталі відображення нормалей - 3</vt:lpstr>
      <vt:lpstr>Деталі відображення нормалей - 4</vt:lpstr>
      <vt:lpstr>Деталі відображення нормалей - 4</vt:lpstr>
      <vt:lpstr>Деталі відображення нормалей - 4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220</cp:revision>
  <dcterms:created xsi:type="dcterms:W3CDTF">2022-06-14T01:17:22Z</dcterms:created>
  <dcterms:modified xsi:type="dcterms:W3CDTF">2024-12-15T20:54:11Z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